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07016-678C-428E-8113-C0E97428A4BA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183EB-D033-4A50-8B64-1E85BF283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183EB-D033-4A50-8B64-1E85BF28337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7CA-7FA4-48F0-888D-CD7AD17473F2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A1F2-C1A8-4529-822C-4801639F0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7CA-7FA4-48F0-888D-CD7AD17473F2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A1F2-C1A8-4529-822C-4801639F0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7CA-7FA4-48F0-888D-CD7AD17473F2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A1F2-C1A8-4529-822C-4801639F0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7CA-7FA4-48F0-888D-CD7AD17473F2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A1F2-C1A8-4529-822C-4801639F0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7CA-7FA4-48F0-888D-CD7AD17473F2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A1F2-C1A8-4529-822C-4801639F0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7CA-7FA4-48F0-888D-CD7AD17473F2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A1F2-C1A8-4529-822C-4801639F0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7CA-7FA4-48F0-888D-CD7AD17473F2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A1F2-C1A8-4529-822C-4801639F0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7CA-7FA4-48F0-888D-CD7AD17473F2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A1F2-C1A8-4529-822C-4801639F0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7CA-7FA4-48F0-888D-CD7AD17473F2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A1F2-C1A8-4529-822C-4801639F0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7CA-7FA4-48F0-888D-CD7AD17473F2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A1F2-C1A8-4529-822C-4801639F0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7CA-7FA4-48F0-888D-CD7AD17473F2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A1F2-C1A8-4529-822C-4801639F0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17000" contrast="-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6E7CA-7FA4-48F0-888D-CD7AD17473F2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4A1F2-C1A8-4529-822C-4801639F0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2634533" cy="1584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Пятиугольник 12"/>
          <p:cNvSpPr/>
          <p:nvPr/>
        </p:nvSpPr>
        <p:spPr>
          <a:xfrm>
            <a:off x="3131840" y="2624336"/>
            <a:ext cx="3249504" cy="72008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ТЕМА НОМЕРА</a:t>
            </a:r>
          </a:p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51520" y="1628800"/>
            <a:ext cx="3312368" cy="64807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АКТУАЛЬНОЕ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:</a:t>
            </a: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18058"/>
          </a:xfrm>
        </p:spPr>
        <p:txBody>
          <a:bodyPr>
            <a:normAutofit fontScale="90000"/>
          </a:bodyPr>
          <a:lstStyle/>
          <a:p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Верх-Исетский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районный суд  г. Екатеринбурга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692696"/>
            <a:ext cx="8460432" cy="792088"/>
          </a:xfrm>
          <a:ln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Молодежный вестник правосудия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 </a:t>
            </a:r>
            <a:endParaRPr lang="ru-RU" sz="1800" b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596336" y="908720"/>
            <a:ext cx="1440160" cy="13681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ВЫПУСК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  <a:p>
            <a:pPr algn="ctr"/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7" name="Рисунок 16" descr="2022-10-10-17-37-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509120"/>
            <a:ext cx="2880320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Рисунок 17" descr="2022-10-10-17-39-4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3429000"/>
            <a:ext cx="2526597" cy="1656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Пятиугольник 18"/>
          <p:cNvSpPr/>
          <p:nvPr/>
        </p:nvSpPr>
        <p:spPr>
          <a:xfrm>
            <a:off x="5868144" y="3717032"/>
            <a:ext cx="3168352" cy="72008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ВОПРОС-ОТВЕТ:</a:t>
            </a:r>
          </a:p>
          <a:p>
            <a:pPr algn="ctr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10988" y="2967335"/>
            <a:ext cx="27220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Интервью с осужденным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52120" y="4005063"/>
            <a:ext cx="331236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Судимость и её последствия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1916832"/>
            <a:ext cx="32403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Трудоустройство подростков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284984"/>
            <a:ext cx="7774632" cy="295232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Многие </a:t>
            </a:r>
            <a:r>
              <a:rPr lang="ru-RU" sz="3600" dirty="0"/>
              <a:t>молодые люди в возрасте до 18 лет решают найти подработку в свободное от учебы время или на период каникул. Мы </a:t>
            </a:r>
            <a:r>
              <a:rPr lang="ru-RU" sz="3600" dirty="0" smtClean="0"/>
              <a:t>расскажем </a:t>
            </a:r>
            <a:r>
              <a:rPr lang="ru-RU" sz="3600" dirty="0"/>
              <a:t>о том как это </a:t>
            </a:r>
            <a:r>
              <a:rPr lang="ru-RU" sz="3600" dirty="0" smtClean="0"/>
              <a:t>правильно сделать </a:t>
            </a:r>
            <a:r>
              <a:rPr lang="ru-RU" sz="3600" dirty="0"/>
              <a:t>и какие права есть у работающих </a:t>
            </a:r>
            <a:r>
              <a:rPr lang="ru-RU" sz="3600" dirty="0" smtClean="0"/>
              <a:t>подростков.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4664"/>
            <a:ext cx="3312368" cy="30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432047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Подросток </a:t>
            </a:r>
            <a:r>
              <a:rPr lang="ru-RU" b="1" dirty="0"/>
              <a:t>может работать</a:t>
            </a:r>
            <a:r>
              <a:rPr lang="ru-RU" dirty="0"/>
              <a:t> </a:t>
            </a:r>
          </a:p>
          <a:p>
            <a:r>
              <a:rPr lang="ru-RU" dirty="0" smtClean="0"/>
              <a:t>по </a:t>
            </a:r>
            <a:r>
              <a:rPr lang="ru-RU" dirty="0"/>
              <a:t>договору гражданско-правового характера;</a:t>
            </a:r>
          </a:p>
          <a:p>
            <a:r>
              <a:rPr lang="ru-RU" dirty="0" smtClean="0"/>
              <a:t>по </a:t>
            </a:r>
            <a:r>
              <a:rPr lang="ru-RU" dirty="0"/>
              <a:t>трудовому договору;</a:t>
            </a:r>
          </a:p>
          <a:p>
            <a:r>
              <a:rPr lang="ru-RU" dirty="0" smtClean="0"/>
              <a:t>в </a:t>
            </a:r>
            <a:r>
              <a:rPr lang="ru-RU" dirty="0"/>
              <a:t>качестве </a:t>
            </a:r>
            <a:r>
              <a:rPr lang="ru-RU" dirty="0" err="1"/>
              <a:t>самозанятого</a:t>
            </a:r>
            <a:r>
              <a:rPr lang="ru-RU" dirty="0"/>
              <a:t>;</a:t>
            </a:r>
          </a:p>
          <a:p>
            <a:r>
              <a:rPr lang="ru-RU" dirty="0" smtClean="0"/>
              <a:t>в </a:t>
            </a:r>
            <a:r>
              <a:rPr lang="ru-RU" dirty="0"/>
              <a:t>качестве индивидуального предпринимателя.</a:t>
            </a:r>
          </a:p>
          <a:p>
            <a:pPr>
              <a:buNone/>
            </a:pPr>
            <a:r>
              <a:rPr lang="ru-RU" b="1" dirty="0"/>
              <a:t>В этом номере расскажем о трудоустройстве по трудовому договору.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437112"/>
            <a:ext cx="3024336" cy="220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1580">
            <a:off x="2983756" y="4709283"/>
            <a:ext cx="3059514" cy="183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507288" cy="6237312"/>
          </a:xfrm>
        </p:spPr>
        <p:txBody>
          <a:bodyPr>
            <a:normAutofit fontScale="47500" lnSpcReduction="20000"/>
          </a:bodyPr>
          <a:lstStyle/>
          <a:p>
            <a:endParaRPr lang="ru-RU" sz="3800" dirty="0" smtClean="0"/>
          </a:p>
          <a:p>
            <a:r>
              <a:rPr lang="ru-RU" sz="4600" dirty="0" smtClean="0"/>
              <a:t>Трудоустройство </a:t>
            </a:r>
            <a:r>
              <a:rPr lang="ru-RU" sz="4600" dirty="0"/>
              <a:t>подростков </a:t>
            </a:r>
            <a:r>
              <a:rPr lang="ru-RU" sz="4600" b="1" dirty="0"/>
              <a:t>по трудовому договору</a:t>
            </a:r>
            <a:r>
              <a:rPr lang="ru-RU" sz="4600" dirty="0"/>
              <a:t> допускается </a:t>
            </a:r>
            <a:r>
              <a:rPr lang="ru-RU" sz="4600" b="1" dirty="0"/>
              <a:t>после обязательного предварительного медицинского осмотра</a:t>
            </a:r>
            <a:r>
              <a:rPr lang="ru-RU" sz="4600" dirty="0"/>
              <a:t>, которое оплачивает работодатель. В дальнейшем до достижения 18 лет обязательны </a:t>
            </a:r>
            <a:r>
              <a:rPr lang="ru-RU" sz="4600" b="1" dirty="0"/>
              <a:t>ежегодные медосмотры</a:t>
            </a:r>
            <a:r>
              <a:rPr lang="ru-RU" sz="4600" dirty="0"/>
              <a:t> за счет средств работодателя</a:t>
            </a:r>
            <a:r>
              <a:rPr lang="ru-RU" sz="4600" dirty="0" smtClean="0"/>
              <a:t>.</a:t>
            </a:r>
          </a:p>
          <a:p>
            <a:pPr>
              <a:buNone/>
            </a:pPr>
            <a:endParaRPr lang="ru-RU" sz="4600" dirty="0"/>
          </a:p>
          <a:p>
            <a:r>
              <a:rPr lang="ru-RU" sz="4600" dirty="0"/>
              <a:t>По общему правилу  </a:t>
            </a:r>
            <a:r>
              <a:rPr lang="ru-RU" sz="4600" b="1" dirty="0"/>
              <a:t>заключение трудового договора</a:t>
            </a:r>
            <a:r>
              <a:rPr lang="ru-RU" sz="4600" dirty="0"/>
              <a:t> допускается </a:t>
            </a:r>
            <a:r>
              <a:rPr lang="ru-RU" sz="4600" b="1" dirty="0"/>
              <a:t>с 16 лет</a:t>
            </a:r>
            <a:r>
              <a:rPr lang="ru-RU" sz="4600" dirty="0"/>
              <a:t>, но работодатель вправе принять на работу лиц моложе 16 лет для выполнения легкого труда, не причиняющего вреда их </a:t>
            </a:r>
            <a:r>
              <a:rPr lang="ru-RU" sz="4600" dirty="0" smtClean="0"/>
              <a:t>здоровью, </a:t>
            </a:r>
            <a:r>
              <a:rPr lang="ru-RU" sz="4600" dirty="0"/>
              <a:t>если они получили основное общее образование </a:t>
            </a:r>
            <a:r>
              <a:rPr lang="ru-RU" sz="4600" dirty="0" smtClean="0"/>
              <a:t>, либо </a:t>
            </a:r>
            <a:r>
              <a:rPr lang="ru-RU" sz="4600" dirty="0"/>
              <a:t>продолжают получать его, но в таком случае работа должна выполняться </a:t>
            </a:r>
            <a:r>
              <a:rPr lang="ru-RU" sz="4600" b="1" dirty="0"/>
              <a:t>без ущерба для освоения образовательной программы. </a:t>
            </a:r>
            <a:endParaRPr lang="ru-RU" sz="4600" b="1" dirty="0" smtClean="0"/>
          </a:p>
          <a:p>
            <a:pPr>
              <a:buNone/>
            </a:pPr>
            <a:endParaRPr lang="ru-RU" sz="4600" b="1" dirty="0" smtClean="0"/>
          </a:p>
          <a:p>
            <a:r>
              <a:rPr lang="ru-RU" sz="4600" dirty="0" smtClean="0"/>
              <a:t>Для </a:t>
            </a:r>
            <a:r>
              <a:rPr lang="ru-RU" sz="4600" dirty="0"/>
              <a:t>работников в возрасте </a:t>
            </a:r>
            <a:r>
              <a:rPr lang="ru-RU" sz="4600" b="1" dirty="0"/>
              <a:t>14 лет </a:t>
            </a:r>
            <a:r>
              <a:rPr lang="ru-RU" sz="4600" dirty="0"/>
              <a:t>для заключения трудового договора обязательно </a:t>
            </a:r>
            <a:r>
              <a:rPr lang="ru-RU" sz="4600" b="1" dirty="0"/>
              <a:t>письменное согласие одного из родителей (попечителя) и разрешение органа опеки и попечительства</a:t>
            </a:r>
            <a:r>
              <a:rPr lang="ru-RU" sz="4600" dirty="0"/>
              <a:t>.</a:t>
            </a:r>
          </a:p>
          <a:p>
            <a:endParaRPr lang="ru-RU" sz="4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213322"/>
            <a:ext cx="2160240" cy="151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До достижения 18 лет Трудовым кодексом запрещается работа:</a:t>
            </a:r>
            <a:endParaRPr lang="ru-RU" dirty="0" smtClean="0"/>
          </a:p>
          <a:p>
            <a:r>
              <a:rPr lang="ru-RU" dirty="0" smtClean="0"/>
              <a:t>с вредными, опасными условиями труда;</a:t>
            </a:r>
          </a:p>
          <a:p>
            <a:r>
              <a:rPr lang="ru-RU" dirty="0" smtClean="0"/>
              <a:t>на </a:t>
            </a:r>
            <a:r>
              <a:rPr lang="ru-RU" dirty="0"/>
              <a:t>подземных работах;</a:t>
            </a:r>
          </a:p>
          <a:p>
            <a:r>
              <a:rPr lang="ru-RU" dirty="0" smtClean="0"/>
              <a:t>работах</a:t>
            </a:r>
            <a:r>
              <a:rPr lang="ru-RU" dirty="0"/>
              <a:t>, выполнение которых может причинить вред здоровью;</a:t>
            </a:r>
          </a:p>
          <a:p>
            <a:r>
              <a:rPr lang="ru-RU" dirty="0" smtClean="0"/>
              <a:t>работах</a:t>
            </a:r>
            <a:r>
              <a:rPr lang="ru-RU" dirty="0"/>
              <a:t>, выполнение которых может причинить вред нравственному развитию </a:t>
            </a:r>
            <a:r>
              <a:rPr lang="ru-RU" dirty="0" smtClean="0"/>
              <a:t>подростка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/>
              <a:t>(работа в ночных клубах, игорный бизнес, производство, перевозка и торговля спиртными напитками, табачными изделиями, наркотическими и иными токсическими препаратами, материалами эротического содержания). 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923167"/>
            <a:ext cx="2579778" cy="193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ЗАПРЕЩАЕТСЯ ПОДРОСТКАМ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772817"/>
            <a:ext cx="3528392" cy="3960440"/>
          </a:xfrm>
          <a:noFill/>
          <a:effectLst/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/>
              <a:t> </a:t>
            </a:r>
            <a:r>
              <a:rPr lang="ru-RU" sz="3100" b="1" dirty="0" smtClean="0"/>
              <a:t>Поднятие </a:t>
            </a:r>
            <a:r>
              <a:rPr lang="ru-RU" sz="3100" b="1" dirty="0"/>
              <a:t>и перемещение тяжестей сверх установленной нормы</a:t>
            </a:r>
            <a:r>
              <a:rPr lang="ru-RU" sz="3100" dirty="0" smtClean="0"/>
              <a:t>.</a:t>
            </a:r>
          </a:p>
          <a:p>
            <a:pPr>
              <a:buNone/>
            </a:pPr>
            <a:r>
              <a:rPr lang="ru-RU" sz="3100" dirty="0"/>
              <a:t> </a:t>
            </a:r>
            <a:r>
              <a:rPr lang="ru-RU" sz="3100" dirty="0" smtClean="0"/>
              <a:t>    Нормы </a:t>
            </a:r>
            <a:r>
              <a:rPr lang="ru-RU" sz="3100" dirty="0"/>
              <a:t>предельно допустимых нагрузок определены в зависимости от пола и возраста, затраченного времени и способа подъема и перемещения тяжестей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700808"/>
            <a:ext cx="4330824" cy="4608512"/>
          </a:xfrm>
          <a:ln>
            <a:solidFill>
              <a:srgbClr val="FF0000">
                <a:alpha val="26000"/>
              </a:srgbClr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sz="3100" dirty="0" smtClean="0"/>
              <a:t>направление </a:t>
            </a:r>
            <a:r>
              <a:rPr lang="ru-RU" sz="3100" dirty="0"/>
              <a:t>в командировки;</a:t>
            </a:r>
          </a:p>
          <a:p>
            <a:r>
              <a:rPr lang="ru-RU" sz="3100" dirty="0" smtClean="0"/>
              <a:t>привлечение </a:t>
            </a:r>
            <a:r>
              <a:rPr lang="ru-RU" sz="3100" dirty="0"/>
              <a:t>к сверхурочной работе;</a:t>
            </a:r>
          </a:p>
          <a:p>
            <a:r>
              <a:rPr lang="ru-RU" sz="3100" dirty="0" smtClean="0"/>
              <a:t>привлечение </a:t>
            </a:r>
            <a:r>
              <a:rPr lang="ru-RU" sz="3100" dirty="0"/>
              <a:t>к работе в ночное время, в выходные и нерабочие праздничные дни  (за исключением творческих работников средств массовой информации, кино-, теле- и </a:t>
            </a:r>
            <a:r>
              <a:rPr lang="ru-RU" sz="3100" dirty="0" err="1"/>
              <a:t>видеосъемочных</a:t>
            </a:r>
            <a:r>
              <a:rPr lang="ru-RU" sz="3100" dirty="0"/>
              <a:t> коллективов, театров, театральных и концертных организаций, цирков). </a:t>
            </a:r>
          </a:p>
          <a:p>
            <a:endParaRPr lang="ru-RU" dirty="0"/>
          </a:p>
        </p:txBody>
      </p:sp>
      <p:sp>
        <p:nvSpPr>
          <p:cNvPr id="5" name="Умножение 4"/>
          <p:cNvSpPr/>
          <p:nvPr/>
        </p:nvSpPr>
        <p:spPr>
          <a:xfrm>
            <a:off x="179512" y="260648"/>
            <a:ext cx="1080120" cy="100811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628800"/>
            <a:ext cx="3528392" cy="38884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1960" y="1484784"/>
            <a:ext cx="4680520" cy="41044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5576135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Ежегодный оплачиваемый отпуск несовершеннолетнего сотрудника составляет 31 день и предоставляется в удобное для него время.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504056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Сегодня в постоянной рубрике «Вопрос-ответ»</a:t>
            </a:r>
          </a:p>
          <a:p>
            <a:pPr algn="ctr">
              <a:buNone/>
            </a:pPr>
            <a:r>
              <a:rPr lang="ru-RU" dirty="0" smtClean="0"/>
              <a:t>ответим на вопрос учеников школы №163 </a:t>
            </a:r>
          </a:p>
          <a:p>
            <a:pPr algn="ctr">
              <a:buNone/>
            </a:pPr>
            <a:r>
              <a:rPr lang="ru-RU" b="1" i="1" dirty="0" smtClean="0"/>
              <a:t>«Судимость и ее последствия»</a:t>
            </a:r>
          </a:p>
          <a:p>
            <a:pPr algn="ctr">
              <a:buNone/>
            </a:pPr>
            <a:r>
              <a:rPr lang="ru-RU" dirty="0" smtClean="0"/>
              <a:t>Напоминаем, что вопросы мы принимаем на электронную почту суда </a:t>
            </a:r>
            <a:r>
              <a:rPr lang="en-US" b="1" dirty="0" smtClean="0"/>
              <a:t>verhisetsky2.svd.sudrf.ru</a:t>
            </a:r>
            <a:r>
              <a:rPr lang="ru-RU" b="1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с пометкой «</a:t>
            </a:r>
            <a:r>
              <a:rPr lang="ru-RU" dirty="0" smtClean="0"/>
              <a:t>Вопрос в </a:t>
            </a:r>
            <a:r>
              <a:rPr lang="ru-RU" dirty="0" smtClean="0"/>
              <a:t>журнал</a:t>
            </a:r>
            <a:r>
              <a:rPr lang="ru-RU" dirty="0" smtClean="0"/>
              <a:t>»</a:t>
            </a:r>
            <a:endParaRPr lang="ru-RU" b="1" dirty="0" smtClean="0"/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ru-RU" dirty="0" smtClean="0"/>
              <a:t>или в группе суда в «</a:t>
            </a:r>
            <a:r>
              <a:rPr lang="ru-RU" b="1" dirty="0" err="1" smtClean="0"/>
              <a:t>Вконтакте</a:t>
            </a:r>
            <a:r>
              <a:rPr lang="ru-RU" dirty="0" smtClean="0"/>
              <a:t>»</a:t>
            </a:r>
          </a:p>
          <a:p>
            <a:pPr algn="ctr">
              <a:buNone/>
            </a:pPr>
            <a:r>
              <a:rPr lang="ru-RU" dirty="0" smtClean="0"/>
              <a:t>В «</a:t>
            </a:r>
            <a:r>
              <a:rPr lang="ru-RU" smtClean="0"/>
              <a:t>Вконтакте» </a:t>
            </a:r>
            <a:r>
              <a:rPr lang="ru-RU" dirty="0" smtClean="0"/>
              <a:t>Вы можете пересмотреть все выпуски нашего журнала)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4234" y="188640"/>
            <a:ext cx="47555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ВОПРОС-ОТВЕТ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7020272" y="260648"/>
            <a:ext cx="1042416" cy="1042416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400</Words>
  <Application>Microsoft Office PowerPoint</Application>
  <PresentationFormat>Экран (4:3)</PresentationFormat>
  <Paragraphs>46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Верх-Исетский районный суд  г. Екатеринбурга</vt:lpstr>
      <vt:lpstr>  Многие молодые люди в возрасте до 18 лет решают найти подработку в свободное от учебы время или на период каникул. Мы расскажем о том как это правильно сделать и какие права есть у работающих подростков. </vt:lpstr>
      <vt:lpstr>Слайд 3</vt:lpstr>
      <vt:lpstr>Слайд 4</vt:lpstr>
      <vt:lpstr>Слайд 5</vt:lpstr>
      <vt:lpstr>  ЗАПРЕЩАЕТСЯ ПОДРОСТКАМ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Многие молодые люди в возрасте до 18 лет решают найти подработку в свободное от учебы время или на период каникул. Мы начинаем серию статей о том как это сделать и какие права есть у работающих несовершеннолетних.</dc:title>
  <dc:creator>Дейнега</dc:creator>
  <cp:lastModifiedBy>Дейнега</cp:lastModifiedBy>
  <cp:revision>38</cp:revision>
  <dcterms:created xsi:type="dcterms:W3CDTF">2022-09-22T09:16:40Z</dcterms:created>
  <dcterms:modified xsi:type="dcterms:W3CDTF">2022-10-11T05:43:02Z</dcterms:modified>
</cp:coreProperties>
</file>