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70" r:id="rId3"/>
    <p:sldId id="269" r:id="rId4"/>
    <p:sldId id="268" r:id="rId5"/>
    <p:sldId id="258" r:id="rId6"/>
    <p:sldId id="261" r:id="rId7"/>
    <p:sldId id="259" r:id="rId8"/>
    <p:sldId id="260" r:id="rId9"/>
    <p:sldId id="265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ChangeArrowheads="1"/>
          </p:cNvSpPr>
          <p:nvPr/>
        </p:nvSpPr>
        <p:spPr bwMode="ltGray">
          <a:xfrm>
            <a:off x="3048000" y="2209800"/>
            <a:ext cx="1524000" cy="1447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ltGray">
          <a:xfrm>
            <a:off x="3048000" y="3657600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ltGray">
          <a:xfrm>
            <a:off x="4572000" y="3657600"/>
            <a:ext cx="1524000" cy="1447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gray">
          <a:xfrm>
            <a:off x="3048000" y="2209800"/>
            <a:ext cx="3048000" cy="2900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ltGray">
          <a:xfrm>
            <a:off x="1524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ltGray">
          <a:xfrm>
            <a:off x="6096000" y="3657600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ru-RU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ru-RU"/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201DF38-7264-4DA3-9BE8-422C267F216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ltGray">
          <a:xfrm>
            <a:off x="7620000" y="3657600"/>
            <a:ext cx="1524000" cy="1447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39" name="Rectangle 23" descr="7"/>
          <p:cNvSpPr>
            <a:spLocks noChangeArrowheads="1"/>
          </p:cNvSpPr>
          <p:nvPr/>
        </p:nvSpPr>
        <p:spPr bwMode="gray">
          <a:xfrm>
            <a:off x="0" y="2211388"/>
            <a:ext cx="1524000" cy="14462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gray">
          <a:xfrm>
            <a:off x="7607300" y="3651250"/>
            <a:ext cx="1541463" cy="14573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45" name="Rectangle 29" descr="8"/>
          <p:cNvSpPr>
            <a:spLocks noChangeArrowheads="1"/>
          </p:cNvSpPr>
          <p:nvPr/>
        </p:nvSpPr>
        <p:spPr bwMode="ltGray">
          <a:xfrm>
            <a:off x="1524000" y="3657600"/>
            <a:ext cx="1524000" cy="1447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 animBg="1"/>
      <p:bldP spid="111639" grpId="0" animBg="1"/>
      <p:bldP spid="111640" grpId="0" animBg="1"/>
      <p:bldP spid="11164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87192-8F27-44E1-ADA5-FB97A6E1BDA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5313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9AEFA-CAC9-4507-9AAC-85C1A3EACC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6217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94C8A36-12AC-4F53-90EE-330573D4CB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8031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E6ABD80-C846-4D9A-8BED-E068AAF62D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70279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63B2A0D-BB61-48E5-9219-3DC73DC322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59090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EA68707-22E8-4E9C-A40A-CA74A20B9C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4367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BBE5F-FDB4-4765-81D3-B09839FFF5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58522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14526-C816-4406-B955-D597D5B4B7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0158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FF3CA-0E17-40E1-981D-D57B0108194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7567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A09B1-F2F1-4AD1-8B2B-4E3DE17A07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611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08DF5-4612-4B68-A7D9-4D06358BB2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36782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48873-F945-42A2-81B6-B92B8741A10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54040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097E0-F9EB-4840-B886-1CD6EF8DBE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9530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E5115-29B7-4E40-AE4F-077A6E97B3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88534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fld id="{98BD3257-2D6D-4265-B0F3-ACB8A3D3812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563688"/>
            <a:ext cx="8382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gray">
          <a:xfrm>
            <a:off x="-4763" y="1557338"/>
            <a:ext cx="839788" cy="7969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gray">
          <a:xfrm>
            <a:off x="8272463" y="0"/>
            <a:ext cx="871537" cy="7905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gray">
          <a:xfrm>
            <a:off x="0" y="0"/>
            <a:ext cx="839788" cy="78740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  <p:bldP spid="110620" grpId="0" animBg="1"/>
      <p:bldP spid="110622" grpId="0" animBg="1"/>
    </p:bld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Здоровый 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286380" y="5715016"/>
            <a:ext cx="3700466" cy="514336"/>
          </a:xfrm>
        </p:spPr>
        <p:txBody>
          <a:bodyPr/>
          <a:lstStyle/>
          <a:p>
            <a:r>
              <a:rPr lang="ru-RU" sz="1400" dirty="0" err="1" smtClean="0"/>
              <a:t>Брыткова</a:t>
            </a:r>
            <a:r>
              <a:rPr lang="ru-RU" sz="1400" dirty="0" smtClean="0"/>
              <a:t> А.Г., учитель физической культуры 1 категории</a:t>
            </a:r>
            <a:endParaRPr lang="ru-RU" sz="14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188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Четкий режим жизни.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Все поведение человека, выполнение им своих обязанностей, как и досуг, сон должны подчиняться определенной закономерности, которая бы соответствовала требованиям:</a:t>
            </a:r>
          </a:p>
          <a:p>
            <a:pPr lvl="1"/>
            <a:r>
              <a:rPr lang="ru-RU" sz="1800" dirty="0"/>
              <a:t>любая нагрузка (включая мышечные, психические, умственные и даже прием пищи) должна чередоваться с последующим периодом отдыха, обеспечивающим необходимое восстановление резервов организма;</a:t>
            </a:r>
          </a:p>
          <a:p>
            <a:pPr lvl="1"/>
            <a:r>
              <a:rPr lang="ru-RU" sz="1800" dirty="0"/>
              <a:t>в режиме человека должны найти отражение все стороны его жизнедеятельности: учеба </a:t>
            </a:r>
            <a:r>
              <a:rPr lang="ru-RU" sz="1800" dirty="0" smtClean="0"/>
              <a:t>и </a:t>
            </a:r>
            <a:r>
              <a:rPr lang="ru-RU" sz="1800" dirty="0"/>
              <a:t>сон, занятия своим здоровьем и досуг, выполнение своих обязанностей в семье и свободное время, время на </a:t>
            </a:r>
            <a:r>
              <a:rPr lang="ru-RU" sz="1800" dirty="0" smtClean="0"/>
              <a:t>выполнение </a:t>
            </a:r>
            <a:r>
              <a:rPr lang="ru-RU" sz="1800" dirty="0"/>
              <a:t>домашних </a:t>
            </a:r>
            <a:r>
              <a:rPr lang="ru-RU" sz="1800" dirty="0" smtClean="0"/>
              <a:t>заданий </a:t>
            </a:r>
            <a:r>
              <a:rPr lang="ru-RU" sz="1800" dirty="0"/>
              <a:t>и встречи с </a:t>
            </a:r>
            <a:r>
              <a:rPr lang="ru-RU" sz="1800" dirty="0" smtClean="0"/>
              <a:t>друзьями.</a:t>
            </a:r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888" y="4869160"/>
            <a:ext cx="2411760" cy="18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94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Отказ от </a:t>
            </a:r>
            <a:r>
              <a:rPr lang="ru-RU"/>
              <a:t>вредных </a:t>
            </a:r>
            <a:r>
              <a:rPr lang="ru-RU" smtClean="0"/>
              <a:t>привычек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Под вредными привычками понимают регулярное </a:t>
            </a:r>
            <a:r>
              <a:rPr lang="ru-RU" sz="2000" dirty="0"/>
              <a:t>употребление веществ и продуктов, наносящих вред здоровью человека.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К </a:t>
            </a:r>
            <a:r>
              <a:rPr lang="ru-RU" sz="2000" dirty="0"/>
              <a:t>таким веществам относят алкоголь, табак, наркотические продукты, токсические </a:t>
            </a:r>
            <a:r>
              <a:rPr lang="ru-RU" sz="2000" dirty="0" smtClean="0"/>
              <a:t>вещества.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Каждое </a:t>
            </a:r>
            <a:r>
              <a:rPr lang="ru-RU" sz="2000" dirty="0"/>
              <a:t>из них не только при систематическом, но порой и при однократном употреблении вызывает серьезные нарушения в деятельности </a:t>
            </a:r>
            <a:r>
              <a:rPr lang="ru-RU" sz="2000" dirty="0" smtClean="0"/>
              <a:t>организма. 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933056"/>
            <a:ext cx="2428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Выполнение гигиенических требований.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Для обеспечения хорошего здоровья человеку необходимо поддерживать чистоту своего тела.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Это </a:t>
            </a:r>
            <a:r>
              <a:rPr lang="ru-RU" sz="2000" dirty="0"/>
              <a:t>касается не только кожных покровов, но и волос, ротовой полости, дыхательного аппарата, </a:t>
            </a:r>
            <a:r>
              <a:rPr lang="ru-RU" sz="2000" dirty="0" smtClean="0"/>
              <a:t>то </a:t>
            </a:r>
            <a:r>
              <a:rPr lang="ru-RU" sz="2000" dirty="0"/>
              <a:t>есть всех тех частей тела, которые непосредственно контактируют с внешней средой.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Следует </a:t>
            </a:r>
            <a:r>
              <a:rPr lang="ru-RU" sz="2000" dirty="0"/>
              <a:t>обеспечивать и определенные требования к условиям своей жизни: быта, одежды, обучения, питания и др.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933056"/>
            <a:ext cx="3131840" cy="20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73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Умение предупреждать опасные </a:t>
            </a:r>
            <a:r>
              <a:rPr lang="ru-RU" sz="2400" dirty="0" smtClean="0"/>
              <a:t>ситуации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человек порой оказывается в таких ситуациях, которые грозят не только его здоровью, но и жизни.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В </a:t>
            </a:r>
            <a:r>
              <a:rPr lang="ru-RU" sz="2000" dirty="0"/>
              <a:t>быту, на улице, в транспорте, на природе, в отношениях с опасными людьми, животными мы испытываем на себе множество неблагоприятных воздействий.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очень </a:t>
            </a:r>
            <a:r>
              <a:rPr lang="ru-RU" sz="2000" dirty="0"/>
              <a:t>важно каждому человеку знать, с одной стороны, как предупредить их возникновение, а с другой, если опасная ситуация возникла, то как себя вести в ней с наименьшим ущербом для здоровья.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293096"/>
            <a:ext cx="2971601" cy="24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сознательно совершаемые человеком действия, составляющие привычный уклад его повседневного поведения. </a:t>
            </a:r>
            <a:endParaRPr lang="ru-RU" dirty="0" smtClean="0"/>
          </a:p>
          <a:p>
            <a:r>
              <a:rPr lang="ru-RU" dirty="0"/>
              <a:t>В своей повседневной жизни человеку приходится выполнять значительную часть обязанностей и действий, направленных на решение целого ряда задач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17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992888" cy="5904656"/>
          </a:xfrm>
        </p:spPr>
        <p:txBody>
          <a:bodyPr/>
          <a:lstStyle/>
          <a:p>
            <a:r>
              <a:rPr lang="ru-RU" dirty="0"/>
              <a:t>Обеспечение жизнедеятельности, </a:t>
            </a:r>
            <a:endParaRPr lang="ru-RU" dirty="0" smtClean="0"/>
          </a:p>
          <a:p>
            <a:pPr lvl="1"/>
            <a:r>
              <a:rPr lang="ru-RU" sz="1800" dirty="0" smtClean="0"/>
              <a:t>для </a:t>
            </a:r>
            <a:r>
              <a:rPr lang="ru-RU" sz="1800" dirty="0"/>
              <a:t>чего необходимо дышать, питаться, спать, поддерживать температуру своего тела и пр.</a:t>
            </a:r>
          </a:p>
          <a:p>
            <a:r>
              <a:rPr lang="ru-RU" dirty="0"/>
              <a:t>Выполнение профессиональных обязанностей </a:t>
            </a:r>
            <a:endParaRPr lang="ru-RU" dirty="0" smtClean="0"/>
          </a:p>
          <a:p>
            <a:pPr lvl="1"/>
            <a:r>
              <a:rPr lang="ru-RU" sz="1800" dirty="0" smtClean="0"/>
              <a:t>требует </a:t>
            </a:r>
            <a:r>
              <a:rPr lang="ru-RU" sz="1800" dirty="0"/>
              <a:t>соблюдения целого ряда условий в организации работы (учебы), отдыха, в повышении квалификации, в физической и психологической реабилитации и т.п.</a:t>
            </a:r>
          </a:p>
          <a:p>
            <a:r>
              <a:rPr lang="ru-RU" dirty="0"/>
              <a:t>Поддержание социально-культурного </a:t>
            </a:r>
            <a:r>
              <a:rPr lang="ru-RU" dirty="0" smtClean="0"/>
              <a:t>статуса </a:t>
            </a:r>
          </a:p>
          <a:p>
            <a:pPr lvl="1"/>
            <a:r>
              <a:rPr lang="ru-RU" sz="1800" dirty="0" smtClean="0"/>
              <a:t>Установление множественных </a:t>
            </a:r>
            <a:r>
              <a:rPr lang="ru-RU" sz="1800" dirty="0"/>
              <a:t>межличностных контактов, духовное развитие и др.</a:t>
            </a:r>
          </a:p>
          <a:p>
            <a:r>
              <a:rPr lang="ru-RU" dirty="0"/>
              <a:t>Забота о своем здоровье</a:t>
            </a:r>
            <a:r>
              <a:rPr lang="ru-RU" dirty="0" smtClean="0"/>
              <a:t>,</a:t>
            </a:r>
          </a:p>
          <a:p>
            <a:pPr lvl="1"/>
            <a:r>
              <a:rPr lang="ru-RU" sz="1800" dirty="0" smtClean="0"/>
              <a:t>необходимая </a:t>
            </a:r>
            <a:r>
              <a:rPr lang="ru-RU" sz="1800" dirty="0"/>
              <a:t>двигательная активность, выполнение гигиенических требований, отказ от вредных привычек и пр.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394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Здоровый образ жизни</a:t>
            </a:r>
            <a:endParaRPr lang="en-US" altLang="ru-RU" dirty="0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gray">
          <a:xfrm>
            <a:off x="2362200" y="48545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gray">
          <a:xfrm rot="3419336">
            <a:off x="2078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gray">
          <a:xfrm>
            <a:off x="2362200" y="23399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2078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gray">
          <a:xfrm>
            <a:off x="2843808" y="1878310"/>
            <a:ext cx="54713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/>
              <a:t>Двигательная </a:t>
            </a:r>
            <a:r>
              <a:rPr lang="ru-RU" altLang="ru-RU" sz="2000" dirty="0" smtClean="0"/>
              <a:t>активность</a:t>
            </a:r>
            <a:r>
              <a:rPr lang="ru-RU" altLang="ru-RU" sz="2000" dirty="0"/>
              <a:t>, </a:t>
            </a:r>
            <a:r>
              <a:rPr lang="ru-RU" altLang="ru-RU" sz="2000" dirty="0" smtClean="0"/>
              <a:t>закаливание</a:t>
            </a:r>
            <a:endParaRPr lang="en-US" altLang="ru-RU" sz="2400" dirty="0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gray">
          <a:xfrm>
            <a:off x="2133600" y="18065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gray">
          <a:xfrm>
            <a:off x="2362200" y="31781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gray">
          <a:xfrm rot="3419336">
            <a:off x="2078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gray">
          <a:xfrm>
            <a:off x="2133600" y="26447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gray">
          <a:xfrm>
            <a:off x="2363788" y="4014788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gray">
          <a:xfrm rot="3419336">
            <a:off x="2078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gray">
          <a:xfrm>
            <a:off x="2133600" y="34829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gray">
          <a:xfrm>
            <a:off x="2362200" y="57150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ltGray">
          <a:xfrm rot="3419336">
            <a:off x="2093847" y="5109612"/>
            <a:ext cx="447806" cy="541243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gray">
          <a:xfrm>
            <a:off x="2133600" y="5181599"/>
            <a:ext cx="3679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gray">
          <a:xfrm>
            <a:off x="2783460" y="2668934"/>
            <a:ext cx="5320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/>
              <a:t>Обеспечение психического здоровья. </a:t>
            </a:r>
            <a:endParaRPr lang="en-US" altLang="ru-RU" sz="2000" dirty="0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gray">
          <a:xfrm>
            <a:off x="2830713" y="3552825"/>
            <a:ext cx="3246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/>
              <a:t>Рациональное питание</a:t>
            </a:r>
            <a:endParaRPr lang="en-US" altLang="ru-RU" sz="2000" dirty="0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gray">
          <a:xfrm>
            <a:off x="2876005" y="4323500"/>
            <a:ext cx="216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/>
              <a:t>Четкий режим </a:t>
            </a:r>
            <a:endParaRPr lang="en-US" alt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833" y="5805264"/>
            <a:ext cx="835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9"/>
          <p:cNvSpPr txBox="1">
            <a:spLocks noChangeArrowheads="1"/>
          </p:cNvSpPr>
          <p:nvPr/>
        </p:nvSpPr>
        <p:spPr bwMode="gray">
          <a:xfrm>
            <a:off x="2161649" y="5936232"/>
            <a:ext cx="404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FFFFFF"/>
                </a:solidFill>
              </a:rPr>
              <a:t>6</a:t>
            </a:r>
            <a:endParaRPr lang="en-US" altLang="ru-RU" sz="240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0144" y="5243239"/>
            <a:ext cx="5884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Отказ от вредных привычек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6026332"/>
            <a:ext cx="5893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Умение предупреждать опасные ситуации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337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Двигательная активность.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Движение </a:t>
            </a:r>
            <a:r>
              <a:rPr lang="ru-RU" dirty="0"/>
              <a:t>является основным условием обеспечения жизни. </a:t>
            </a:r>
            <a:endParaRPr lang="ru-RU" dirty="0" smtClean="0"/>
          </a:p>
          <a:p>
            <a:pPr lvl="1"/>
            <a:r>
              <a:rPr lang="ru-RU" sz="1600" dirty="0"/>
              <a:t>Это касается не только мышечной </a:t>
            </a:r>
            <a:r>
              <a:rPr lang="ru-RU" sz="1600" dirty="0" smtClean="0"/>
              <a:t>системы, </a:t>
            </a:r>
            <a:r>
              <a:rPr lang="ru-RU" sz="1600" dirty="0"/>
              <a:t>но сердечно-сосудистой, дыхательной, пищеварительной, нервной и всех других систем. </a:t>
            </a:r>
            <a:endParaRPr lang="ru-RU" sz="1600" dirty="0" smtClean="0"/>
          </a:p>
          <a:p>
            <a:pPr lvl="1"/>
            <a:r>
              <a:rPr lang="ru-RU" sz="1600" dirty="0" smtClean="0"/>
              <a:t>достаточная </a:t>
            </a:r>
            <a:r>
              <a:rPr lang="ru-RU" sz="1600" dirty="0"/>
              <a:t>двигательная активность обеспечивает поддержание на высоком уровне иммунитета, что позволяет человеку успешно противостоять инфекционным заболеваниям. </a:t>
            </a:r>
            <a:endParaRPr lang="ru-RU" sz="1600" dirty="0" smtClean="0"/>
          </a:p>
          <a:p>
            <a:pPr lvl="1"/>
            <a:r>
              <a:rPr lang="ru-RU" sz="1600" dirty="0" smtClean="0"/>
              <a:t>При </a:t>
            </a:r>
            <a:r>
              <a:rPr lang="ru-RU" sz="1600" dirty="0"/>
              <a:t>высоком уровне физической подготовленности </a:t>
            </a:r>
            <a:r>
              <a:rPr lang="ru-RU" sz="1600" dirty="0" smtClean="0"/>
              <a:t>у </a:t>
            </a:r>
            <a:r>
              <a:rPr lang="ru-RU" sz="1600" dirty="0"/>
              <a:t>человека выше не только физическая, но и умственная работоспособность, поэтому при выполнении интеллектуальной работы утомление у него наступает позднее. </a:t>
            </a:r>
            <a:endParaRPr lang="ru-RU" sz="1600" dirty="0" smtClean="0"/>
          </a:p>
          <a:p>
            <a:pPr lvl="1"/>
            <a:r>
              <a:rPr lang="ru-RU" sz="1600" dirty="0" smtClean="0"/>
              <a:t>Физическая </a:t>
            </a:r>
            <a:r>
              <a:rPr lang="ru-RU" sz="1600" dirty="0"/>
              <a:t>тренировка способствует росту функциональных резервов организма, благодаря чему он оказывается более адаптированным к тем чрезмерным мышечным нагрузкам, которые ему приходится порой выполнять.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1520" y="6418152"/>
            <a:ext cx="2895600" cy="381000"/>
          </a:xfrm>
        </p:spPr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32" y="2979100"/>
            <a:ext cx="1167996" cy="1313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865800"/>
            <a:ext cx="1058416" cy="10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2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Закаливание и тренировка иммунитета.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большинство </a:t>
            </a:r>
            <a:r>
              <a:rPr lang="ru-RU" sz="2000" dirty="0"/>
              <a:t>пропусков занятий школьниками </a:t>
            </a:r>
            <a:r>
              <a:rPr lang="ru-RU" sz="2000" dirty="0" smtClean="0"/>
              <a:t>связано </a:t>
            </a:r>
            <a:r>
              <a:rPr lang="ru-RU" sz="2000" dirty="0"/>
              <a:t>с простудными и простудно-инфекционными заболеваниями</a:t>
            </a:r>
            <a:r>
              <a:rPr lang="ru-RU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такое положение связано </a:t>
            </a:r>
            <a:r>
              <a:rPr lang="ru-RU" sz="2000" dirty="0" smtClean="0"/>
              <a:t>с </a:t>
            </a:r>
            <a:r>
              <a:rPr lang="ru-RU" sz="2000" dirty="0"/>
              <a:t>тем, что в процессе жизни </a:t>
            </a:r>
            <a:r>
              <a:rPr lang="ru-RU" sz="2000" dirty="0" smtClean="0"/>
              <a:t>человек не </a:t>
            </a:r>
            <a:r>
              <a:rPr lang="ru-RU" sz="2000" dirty="0"/>
              <a:t>тренирует свою устойчивость к ним, а наоборот, стремится к температурному комфорту</a:t>
            </a:r>
            <a:r>
              <a:rPr lang="ru-RU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люди, систематически занимающиеся закаливанием, страдают простудными и простудно-инфекционными заболеваниями гораздо реже, а само заболевание у них протекает легче.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355" b="16092"/>
          <a:stretch/>
        </p:blipFill>
        <p:spPr>
          <a:xfrm>
            <a:off x="6588224" y="4898136"/>
            <a:ext cx="2289868" cy="1627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80" b="11564"/>
          <a:stretch/>
        </p:blipFill>
        <p:spPr>
          <a:xfrm>
            <a:off x="179512" y="4965465"/>
            <a:ext cx="2541252" cy="17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22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Обеспечение психического здоровья.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Современному человеку приходится выдерживать большие психологические нагрузки.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Неумение адекватно вести себя в </a:t>
            </a:r>
            <a:r>
              <a:rPr lang="ru-RU" sz="2000" dirty="0" smtClean="0"/>
              <a:t>стрессовых ситуациях </a:t>
            </a:r>
            <a:r>
              <a:rPr lang="ru-RU" sz="2000" dirty="0"/>
              <a:t>нарушает психическое состояние человека.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Такие </a:t>
            </a:r>
            <a:r>
              <a:rPr lang="ru-RU" sz="2000" dirty="0"/>
              <a:t>нарушения часто приводят к развитию многих </a:t>
            </a:r>
            <a:r>
              <a:rPr lang="ru-RU" sz="2000" dirty="0" smtClean="0"/>
              <a:t>заболеваний. Поэтому </a:t>
            </a:r>
            <a:r>
              <a:rPr lang="ru-RU" sz="2000" dirty="0"/>
              <a:t>так важно владеть теми приемами, которые помогают каждому человеку разумно вести себя в ситуации, провоцирующей психическое напряжение, а если оно все-таки возникло, то выйти из подобных обстоятельств с наименьшим уроном для своих психики и здоровья.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5013176"/>
            <a:ext cx="1478050" cy="1484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5005037"/>
            <a:ext cx="3419872" cy="14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3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Рациональное питание.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920880" cy="51355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Питание позволяет человеку получать вещества, необходимые для построения клеток его тела, для поддержания жизненных функций и выполнения повседневных </a:t>
            </a:r>
            <a:r>
              <a:rPr lang="ru-RU" sz="1800" dirty="0" smtClean="0"/>
              <a:t>дел</a:t>
            </a:r>
            <a:r>
              <a:rPr lang="ru-RU" sz="1800" dirty="0"/>
              <a:t>:</a:t>
            </a:r>
            <a:endParaRPr lang="ru-RU" sz="1800" dirty="0" smtClean="0"/>
          </a:p>
          <a:p>
            <a:pPr lvl="1" indent="-342900"/>
            <a:r>
              <a:rPr lang="ru-RU" sz="1800" dirty="0" smtClean="0"/>
              <a:t>оно </a:t>
            </a:r>
            <a:r>
              <a:rPr lang="ru-RU" sz="1800" dirty="0"/>
              <a:t>должно быть максимально натуральным; </a:t>
            </a:r>
            <a:endParaRPr lang="ru-RU" sz="1800" dirty="0" smtClean="0"/>
          </a:p>
          <a:p>
            <a:pPr lvl="1" indent="-342900"/>
            <a:r>
              <a:rPr lang="ru-RU" sz="1800" dirty="0" smtClean="0"/>
              <a:t>соответствовать </a:t>
            </a:r>
            <a:r>
              <a:rPr lang="ru-RU" sz="1800" dirty="0"/>
              <a:t>анатомо-физиологическим особенностям данного человека и выполняемой им работе; </a:t>
            </a:r>
            <a:endParaRPr lang="ru-RU" sz="1800" dirty="0" smtClean="0"/>
          </a:p>
          <a:p>
            <a:pPr lvl="1" indent="-342900"/>
            <a:r>
              <a:rPr lang="ru-RU" sz="1800" dirty="0" smtClean="0"/>
              <a:t>не </a:t>
            </a:r>
            <a:r>
              <a:rPr lang="ru-RU" sz="1800" dirty="0"/>
              <a:t>превращаться в культ, а оставаться прежде всего потребностью, а лишь затем — удовольствием. </a:t>
            </a:r>
            <a:endParaRPr lang="ru-RU" sz="18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89552"/>
            <a:ext cx="3810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0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Рациональное питание.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несоблюдении этих требований:</a:t>
            </a:r>
          </a:p>
          <a:p>
            <a:pPr lvl="1"/>
            <a:r>
              <a:rPr lang="ru-RU" sz="1800" dirty="0"/>
              <a:t>нарушается деятельность не только пищеварительной системы, но страдают практически все функции организма</a:t>
            </a:r>
          </a:p>
          <a:p>
            <a:pPr lvl="1"/>
            <a:r>
              <a:rPr lang="ru-RU" sz="1800" dirty="0"/>
              <a:t>снижается уровень здоровья, сопротивляемость инфекции, работоспособность </a:t>
            </a:r>
          </a:p>
          <a:p>
            <a:pPr lvl="1"/>
            <a:r>
              <a:rPr lang="ru-RU" sz="1800" dirty="0"/>
              <a:t>развиваются многие заболевания, такие, как ожирение, диабет, нарушения деятельности сердечно-сосудистой системы.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645024"/>
            <a:ext cx="3264362" cy="1545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933056"/>
            <a:ext cx="2843808" cy="213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9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0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Тема30</Template>
  <TotalTime>73</TotalTime>
  <Words>832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Тема30</vt:lpstr>
      <vt:lpstr>Здоровый образ жизни</vt:lpstr>
      <vt:lpstr>Образ жизни</vt:lpstr>
      <vt:lpstr>Основные задачи</vt:lpstr>
      <vt:lpstr>Здоровый образ жизни</vt:lpstr>
      <vt:lpstr>Двигательная активность. </vt:lpstr>
      <vt:lpstr>Закаливание и тренировка иммунитета.</vt:lpstr>
      <vt:lpstr>Обеспечение психического здоровья. </vt:lpstr>
      <vt:lpstr>Рациональное питание.</vt:lpstr>
      <vt:lpstr>Рациональное питание.</vt:lpstr>
      <vt:lpstr>Четкий режим жизни.</vt:lpstr>
      <vt:lpstr>Отказ от вредных привычек</vt:lpstr>
      <vt:lpstr>Выполнение гигиенических требований. </vt:lpstr>
      <vt:lpstr>Умение предупреждать опасные ситуации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Андрей</dc:creator>
  <cp:lastModifiedBy>гимназия 9</cp:lastModifiedBy>
  <cp:revision>21</cp:revision>
  <dcterms:created xsi:type="dcterms:W3CDTF">2016-11-28T05:42:25Z</dcterms:created>
  <dcterms:modified xsi:type="dcterms:W3CDTF">2018-02-22T08:13:01Z</dcterms:modified>
</cp:coreProperties>
</file>