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3" r:id="rId1"/>
  </p:sldMasterIdLst>
  <p:sldIdLst>
    <p:sldId id="256" r:id="rId2"/>
    <p:sldId id="270" r:id="rId3"/>
    <p:sldId id="269" r:id="rId4"/>
    <p:sldId id="268" r:id="rId5"/>
    <p:sldId id="258" r:id="rId6"/>
    <p:sldId id="261" r:id="rId7"/>
    <p:sldId id="259" r:id="rId8"/>
    <p:sldId id="260" r:id="rId9"/>
    <p:sldId id="265" r:id="rId10"/>
    <p:sldId id="262" r:id="rId11"/>
    <p:sldId id="263" r:id="rId12"/>
    <p:sldId id="264" r:id="rId13"/>
    <p:sldId id="266" r:id="rId14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174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image" Target="../media/image1.jpe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jpeg"/><Relationship Id="rId5" Type="http://schemas.openxmlformats.org/officeDocument/2006/relationships/image" Target="../media/image3.jpeg"/><Relationship Id="rId4" Type="http://schemas.openxmlformats.org/officeDocument/2006/relationships/image" Target="../media/image6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22" name="Rectangle 6"/>
          <p:cNvSpPr>
            <a:spLocks noChangeArrowheads="1"/>
          </p:cNvSpPr>
          <p:nvPr/>
        </p:nvSpPr>
        <p:spPr bwMode="ltGray">
          <a:xfrm>
            <a:off x="3048000" y="2209800"/>
            <a:ext cx="1524000" cy="1447800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99190" dir="3011666" algn="ctr" rotWithShape="0">
                    <a:schemeClr val="accent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11623" name="Rectangle 7"/>
          <p:cNvSpPr>
            <a:spLocks noChangeArrowheads="1"/>
          </p:cNvSpPr>
          <p:nvPr/>
        </p:nvSpPr>
        <p:spPr bwMode="ltGray">
          <a:xfrm>
            <a:off x="3048000" y="3657600"/>
            <a:ext cx="1524000" cy="14478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99190" dir="3011666" algn="ctr" rotWithShape="0">
                    <a:schemeClr val="accent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11624" name="Rectangle 8"/>
          <p:cNvSpPr>
            <a:spLocks noChangeArrowheads="1"/>
          </p:cNvSpPr>
          <p:nvPr/>
        </p:nvSpPr>
        <p:spPr bwMode="ltGray">
          <a:xfrm>
            <a:off x="4572000" y="3657600"/>
            <a:ext cx="1524000" cy="1447800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99190" dir="3011666" algn="ctr" rotWithShape="0">
                    <a:schemeClr val="accent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11634" name="Rectangle 18"/>
          <p:cNvSpPr>
            <a:spLocks noChangeArrowheads="1"/>
          </p:cNvSpPr>
          <p:nvPr/>
        </p:nvSpPr>
        <p:spPr bwMode="ltGray">
          <a:xfrm>
            <a:off x="4572000" y="2209800"/>
            <a:ext cx="1524000" cy="14478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99190" dir="3011666" algn="ctr" rotWithShape="0">
                    <a:schemeClr val="accent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11635" name="Rectangle 19"/>
          <p:cNvSpPr>
            <a:spLocks noChangeArrowheads="1"/>
          </p:cNvSpPr>
          <p:nvPr/>
        </p:nvSpPr>
        <p:spPr bwMode="gray">
          <a:xfrm>
            <a:off x="3048000" y="2209800"/>
            <a:ext cx="3048000" cy="2900363"/>
          </a:xfrm>
          <a:prstGeom prst="rect">
            <a:avLst/>
          </a:prstGeom>
          <a:blipFill dpi="0" rotWithShape="1">
            <a:blip r:embed="rId4"/>
            <a:srcRect/>
            <a:stretch>
              <a:fillRect/>
            </a:stretch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11620" name="Rectangle 4"/>
          <p:cNvSpPr>
            <a:spLocks noChangeArrowheads="1"/>
          </p:cNvSpPr>
          <p:nvPr/>
        </p:nvSpPr>
        <p:spPr bwMode="ltGray">
          <a:xfrm>
            <a:off x="0" y="2209800"/>
            <a:ext cx="1524000" cy="1447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99190" dir="3011666" algn="ctr" rotWithShape="0">
                    <a:schemeClr val="accent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11621" name="Rectangle 5"/>
          <p:cNvSpPr>
            <a:spLocks noChangeArrowheads="1"/>
          </p:cNvSpPr>
          <p:nvPr/>
        </p:nvSpPr>
        <p:spPr bwMode="ltGray">
          <a:xfrm>
            <a:off x="1524000" y="2209800"/>
            <a:ext cx="1524000" cy="14478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99190" dir="3011666" algn="ctr" rotWithShape="0">
                    <a:schemeClr val="accent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11625" name="Rectangle 9"/>
          <p:cNvSpPr>
            <a:spLocks noChangeArrowheads="1"/>
          </p:cNvSpPr>
          <p:nvPr/>
        </p:nvSpPr>
        <p:spPr bwMode="ltGray">
          <a:xfrm>
            <a:off x="6096000" y="3657600"/>
            <a:ext cx="1524000" cy="14478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99190" dir="3011666" algn="ctr" rotWithShape="0">
                    <a:schemeClr val="accent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11626" name="Rectangle 10"/>
          <p:cNvSpPr>
            <a:spLocks noGrp="1" noChangeArrowheads="1"/>
          </p:cNvSpPr>
          <p:nvPr>
            <p:ph type="ctrTitle" sz="quarter"/>
          </p:nvPr>
        </p:nvSpPr>
        <p:spPr bwMode="auto">
          <a:xfrm>
            <a:off x="762000" y="1143000"/>
            <a:ext cx="7772400" cy="990600"/>
          </a:xfrm>
        </p:spPr>
        <p:txBody>
          <a:bodyPr/>
          <a:lstStyle>
            <a:lvl1pPr algn="ctr">
              <a:defRPr sz="40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ru-RU" altLang="ru-RU" noProof="0" smtClean="0"/>
              <a:t>Образец заголовка</a:t>
            </a:r>
            <a:endParaRPr lang="en-US" altLang="ru-RU" noProof="0" smtClean="0"/>
          </a:p>
        </p:txBody>
      </p:sp>
      <p:sp>
        <p:nvSpPr>
          <p:cNvPr id="111627" name="Rectangle 11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5410200"/>
            <a:ext cx="6400800" cy="5334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ru-RU" altLang="ru-RU" noProof="0" smtClean="0"/>
              <a:t>Образец подзаголовка</a:t>
            </a:r>
            <a:endParaRPr lang="en-US" altLang="ru-RU" noProof="0" smtClean="0"/>
          </a:p>
        </p:txBody>
      </p:sp>
      <p:sp>
        <p:nvSpPr>
          <p:cNvPr id="111628" name="Rectangle 12"/>
          <p:cNvSpPr>
            <a:spLocks noGrp="1" noChangeArrowheads="1"/>
          </p:cNvSpPr>
          <p:nvPr>
            <p:ph type="dt" sz="quarter" idx="2"/>
          </p:nvPr>
        </p:nvSpPr>
        <p:spPr>
          <a:xfrm>
            <a:off x="457200" y="6553200"/>
            <a:ext cx="2133600" cy="228600"/>
          </a:xfrm>
        </p:spPr>
        <p:txBody>
          <a:bodyPr/>
          <a:lstStyle>
            <a:lvl1pPr algn="l">
              <a:defRPr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endParaRPr lang="en-US" altLang="ru-RU"/>
          </a:p>
        </p:txBody>
      </p:sp>
      <p:sp>
        <p:nvSpPr>
          <p:cNvPr id="111629" name="Rectangle 13"/>
          <p:cNvSpPr>
            <a:spLocks noGrp="1" noChangeArrowheads="1"/>
          </p:cNvSpPr>
          <p:nvPr>
            <p:ph type="ftr" sz="quarter" idx="3"/>
          </p:nvPr>
        </p:nvSpPr>
        <p:spPr>
          <a:xfrm>
            <a:off x="3124200" y="6553200"/>
            <a:ext cx="2895600" cy="228600"/>
          </a:xfrm>
        </p:spPr>
        <p:txBody>
          <a:bodyPr/>
          <a:lstStyle>
            <a:lvl1pPr algn="ctr"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endParaRPr lang="en-US" altLang="ru-RU"/>
          </a:p>
        </p:txBody>
      </p:sp>
      <p:sp>
        <p:nvSpPr>
          <p:cNvPr id="111630" name="Rectangle 14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553200" y="6553200"/>
            <a:ext cx="2133600" cy="228600"/>
          </a:xfrm>
        </p:spPr>
        <p:txBody>
          <a:bodyPr/>
          <a:lstStyle>
            <a:lvl1pPr algn="r">
              <a:defRPr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fld id="{B201DF38-7264-4DA3-9BE8-422C267F216B}" type="slidenum">
              <a:rPr lang="en-US" altLang="ru-RU"/>
              <a:pPr/>
              <a:t>‹#›</a:t>
            </a:fld>
            <a:endParaRPr lang="en-US" altLang="ru-RU"/>
          </a:p>
        </p:txBody>
      </p:sp>
      <p:sp>
        <p:nvSpPr>
          <p:cNvPr id="111633" name="Rectangle 17"/>
          <p:cNvSpPr>
            <a:spLocks noChangeArrowheads="1"/>
          </p:cNvSpPr>
          <p:nvPr/>
        </p:nvSpPr>
        <p:spPr bwMode="ltGray">
          <a:xfrm>
            <a:off x="7620000" y="3657600"/>
            <a:ext cx="1524000" cy="1447800"/>
          </a:xfrm>
          <a:prstGeom prst="rect">
            <a:avLst/>
          </a:pr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99190" dir="3011666" algn="ctr" rotWithShape="0">
                    <a:schemeClr val="accent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11639" name="Rectangle 23" descr="7"/>
          <p:cNvSpPr>
            <a:spLocks noChangeArrowheads="1"/>
          </p:cNvSpPr>
          <p:nvPr/>
        </p:nvSpPr>
        <p:spPr bwMode="gray">
          <a:xfrm>
            <a:off x="0" y="2211388"/>
            <a:ext cx="1524000" cy="1446212"/>
          </a:xfrm>
          <a:prstGeom prst="rect">
            <a:avLst/>
          </a:prstGeom>
          <a:blipFill dpi="0" rotWithShape="1">
            <a:blip r:embed="rId5"/>
            <a:srcRect/>
            <a:stretch>
              <a:fillRect/>
            </a:stretch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99190" dir="3011666" algn="ctr" rotWithShape="0">
                    <a:schemeClr val="accent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11640" name="Rectangle 24"/>
          <p:cNvSpPr>
            <a:spLocks noChangeArrowheads="1"/>
          </p:cNvSpPr>
          <p:nvPr/>
        </p:nvSpPr>
        <p:spPr bwMode="gray">
          <a:xfrm>
            <a:off x="7607300" y="3651250"/>
            <a:ext cx="1541463" cy="1457325"/>
          </a:xfrm>
          <a:prstGeom prst="rect">
            <a:avLst/>
          </a:prstGeom>
          <a:blipFill dpi="0" rotWithShape="1">
            <a:blip r:embed="rId6"/>
            <a:srcRect/>
            <a:stretch>
              <a:fillRect/>
            </a:stretch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99190" dir="3011666" algn="ctr" rotWithShape="0">
                    <a:schemeClr val="accent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11645" name="Rectangle 29" descr="8"/>
          <p:cNvSpPr>
            <a:spLocks noChangeArrowheads="1"/>
          </p:cNvSpPr>
          <p:nvPr/>
        </p:nvSpPr>
        <p:spPr bwMode="ltGray">
          <a:xfrm>
            <a:off x="1524000" y="3657600"/>
            <a:ext cx="1524000" cy="1447800"/>
          </a:xfrm>
          <a:prstGeom prst="rect">
            <a:avLst/>
          </a:prstGeom>
          <a:blipFill dpi="0" rotWithShape="1">
            <a:blip r:embed="rId7"/>
            <a:srcRect/>
            <a:stretch>
              <a:fillRect/>
            </a:stretch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99190" dir="3011666" algn="ctr" rotWithShape="0">
                    <a:schemeClr val="accent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1116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16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116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116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116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1635" grpId="0" animBg="1"/>
      <p:bldP spid="111639" grpId="0" animBg="1"/>
      <p:bldP spid="111640" grpId="0" animBg="1"/>
      <p:bldP spid="111645" grpId="0" animBg="1"/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ru-RU"/>
              <a:t>www.themegallery.com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ru-RU"/>
              <a:t>Company Logo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ABBBE5F-FDB4-4765-81D3-B09839FFF530}" type="slidenum">
              <a:rPr lang="en-US" altLang="ru-RU"/>
              <a:pPr/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xmlns="" val="35852266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ru-RU"/>
              <a:t>www.themegallery.com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ru-RU"/>
              <a:t>Company Logo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3114526-C816-4406-B955-D597D5B4B7B4}" type="slidenum">
              <a:rPr lang="en-US" altLang="ru-RU"/>
              <a:pPr/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xmlns="" val="16015837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990600" y="990600"/>
            <a:ext cx="3771900" cy="51355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914900" y="990600"/>
            <a:ext cx="3771900" cy="51355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ru-RU"/>
              <a:t>www.themegallery.com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ru-RU"/>
              <a:t>Company Logo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80FF3CA-0E17-40E1-981D-D57B0108194D}" type="slidenum">
              <a:rPr lang="en-US" altLang="ru-RU"/>
              <a:pPr/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xmlns="" val="4756723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ru-RU"/>
              <a:t>www.themegallery.com</a:t>
            </a: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ru-RU"/>
              <a:t>Company Logo</a:t>
            </a: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C0A09B1-F2F1-4AD1-8B2B-4E3DE17A0702}" type="slidenum">
              <a:rPr lang="en-US" altLang="ru-RU"/>
              <a:pPr/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xmlns="" val="13611786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ru-RU"/>
              <a:t>www.themegallery.com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ru-RU"/>
              <a:t>Company Logo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B608DF5-4612-4B68-A7D9-4D06358BB284}" type="slidenum">
              <a:rPr lang="en-US" altLang="ru-RU"/>
              <a:pPr/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xmlns="" val="23678271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ru-RU"/>
              <a:t>www.themegallery.com</a:t>
            </a: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ru-RU"/>
              <a:t>Company Logo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4548873-F945-42A2-81B6-B92B8741A10E}" type="slidenum">
              <a:rPr lang="en-US" altLang="ru-RU"/>
              <a:pPr/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xmlns="" val="35404083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ru-RU"/>
              <a:t>www.themegallery.com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ru-RU"/>
              <a:t>Company Logo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05097E0-F9EB-4840-B886-1CD6EF8DBE50}" type="slidenum">
              <a:rPr lang="en-US" altLang="ru-RU"/>
              <a:pPr/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xmlns="" val="18953068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ru-RU"/>
              <a:t>www.themegallery.com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ru-RU"/>
              <a:t>Company Logo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DFE5115-29B7-4E40-AE4F-077A6E97B30C}" type="slidenum">
              <a:rPr lang="en-US" altLang="ru-RU"/>
              <a:pPr/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xmlns="" val="38853400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ru-RU"/>
              <a:t>www.themegallery.com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ru-RU"/>
              <a:t>Company Logo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5E87192-8F27-44E1-ADA5-FB97A6E1BDAE}" type="slidenum">
              <a:rPr lang="en-US" altLang="ru-RU"/>
              <a:pPr/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xmlns="" val="24531363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43700" y="107950"/>
            <a:ext cx="1943100" cy="601821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914400" y="107950"/>
            <a:ext cx="5676900" cy="601821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ru-RU"/>
              <a:t>www.themegallery.com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ru-RU"/>
              <a:t>Company Logo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939AEFA-CAC9-4507-9AAC-85C1A3EACC70}" type="slidenum">
              <a:rPr lang="en-US" altLang="ru-RU"/>
              <a:pPr/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xmlns="" val="256217884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107950"/>
            <a:ext cx="7315200" cy="563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990600" y="990600"/>
            <a:ext cx="3771900" cy="51355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914900" y="990600"/>
            <a:ext cx="3771900" cy="51355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05600" y="6477000"/>
            <a:ext cx="2133600" cy="244475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ru-RU"/>
              <a:t>www.themegallery.com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152400" y="6477000"/>
            <a:ext cx="2895600" cy="38100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ru-RU"/>
              <a:t>Company Logo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3200400" y="6537325"/>
            <a:ext cx="2133600" cy="244475"/>
          </a:xfrm>
        </p:spPr>
        <p:txBody>
          <a:bodyPr/>
          <a:lstStyle>
            <a:lvl1pPr>
              <a:defRPr/>
            </a:lvl1pPr>
          </a:lstStyle>
          <a:p>
            <a:fld id="{194C8A36-12AC-4F53-90EE-330573D4CB74}" type="slidenum">
              <a:rPr lang="en-US" altLang="ru-RU"/>
              <a:pPr/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xmlns="" val="118031893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107950"/>
            <a:ext cx="7315200" cy="563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990600" y="990600"/>
            <a:ext cx="7696200" cy="5135563"/>
          </a:xfrm>
        </p:spPr>
        <p:txBody>
          <a:bodyPr/>
          <a:lstStyle/>
          <a:p>
            <a:r>
              <a:rPr lang="ru-RU" smtClean="0"/>
              <a:t>Вставка таблицы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705600" y="6477000"/>
            <a:ext cx="2133600" cy="244475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ru-RU"/>
              <a:t>www.themegallery.com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52400" y="6477000"/>
            <a:ext cx="2895600" cy="38100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ru-RU"/>
              <a:t>Company Logo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3200400" y="6537325"/>
            <a:ext cx="2133600" cy="244475"/>
          </a:xfrm>
        </p:spPr>
        <p:txBody>
          <a:bodyPr/>
          <a:lstStyle>
            <a:lvl1pPr>
              <a:defRPr/>
            </a:lvl1pPr>
          </a:lstStyle>
          <a:p>
            <a:fld id="{6E6ABD80-C846-4D9A-8BED-E068AAF62D42}" type="slidenum">
              <a:rPr lang="en-US" altLang="ru-RU"/>
              <a:pPr/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xmlns="" val="370279777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Заголовок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107950"/>
            <a:ext cx="7315200" cy="563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иаграмма 2"/>
          <p:cNvSpPr>
            <a:spLocks noGrp="1"/>
          </p:cNvSpPr>
          <p:nvPr>
            <p:ph type="chart" idx="1"/>
          </p:nvPr>
        </p:nvSpPr>
        <p:spPr>
          <a:xfrm>
            <a:off x="990600" y="990600"/>
            <a:ext cx="7696200" cy="5135563"/>
          </a:xfrm>
        </p:spPr>
        <p:txBody>
          <a:bodyPr/>
          <a:lstStyle/>
          <a:p>
            <a:r>
              <a:rPr lang="ru-RU" smtClean="0"/>
              <a:t>Вставка диаграммы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705600" y="6477000"/>
            <a:ext cx="2133600" cy="244475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ru-RU"/>
              <a:t>www.themegallery.com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52400" y="6477000"/>
            <a:ext cx="2895600" cy="38100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ru-RU"/>
              <a:t>Company Logo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3200400" y="6537325"/>
            <a:ext cx="2133600" cy="244475"/>
          </a:xfrm>
        </p:spPr>
        <p:txBody>
          <a:bodyPr/>
          <a:lstStyle>
            <a:lvl1pPr>
              <a:defRPr/>
            </a:lvl1pPr>
          </a:lstStyle>
          <a:p>
            <a:fld id="{663B2A0D-BB61-48E5-9219-3DC73DC322F6}" type="slidenum">
              <a:rPr lang="en-US" altLang="ru-RU"/>
              <a:pPr/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xmlns="" val="159090788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dgm" preserve="1">
  <p:cSld name="Заголовок, схема или организационная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107950"/>
            <a:ext cx="7315200" cy="563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SmartArt 2"/>
          <p:cNvSpPr>
            <a:spLocks noGrp="1"/>
          </p:cNvSpPr>
          <p:nvPr>
            <p:ph type="dgm" idx="1"/>
          </p:nvPr>
        </p:nvSpPr>
        <p:spPr>
          <a:xfrm>
            <a:off x="990600" y="990600"/>
            <a:ext cx="7696200" cy="5135563"/>
          </a:xfrm>
        </p:spPr>
        <p:txBody>
          <a:bodyPr/>
          <a:lstStyle/>
          <a:p>
            <a:r>
              <a:rPr lang="ru-RU" smtClean="0"/>
              <a:t>Вставка рисунка SmartArt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705600" y="6477000"/>
            <a:ext cx="2133600" cy="244475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ru-RU"/>
              <a:t>www.themegallery.com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52400" y="6477000"/>
            <a:ext cx="2895600" cy="38100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ru-RU"/>
              <a:t>Company Logo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3200400" y="6537325"/>
            <a:ext cx="2133600" cy="244475"/>
          </a:xfrm>
        </p:spPr>
        <p:txBody>
          <a:bodyPr/>
          <a:lstStyle>
            <a:lvl1pPr>
              <a:defRPr/>
            </a:lvl1pPr>
          </a:lstStyle>
          <a:p>
            <a:fld id="{CEA68707-22E8-4E9C-A40A-CA74A20B9CF8}" type="slidenum">
              <a:rPr lang="en-US" altLang="ru-RU"/>
              <a:pPr/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xmlns="" val="27436797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612" name="Rectangle 20"/>
          <p:cNvSpPr>
            <a:spLocks noChangeArrowheads="1"/>
          </p:cNvSpPr>
          <p:nvPr/>
        </p:nvSpPr>
        <p:spPr bwMode="gray">
          <a:xfrm>
            <a:off x="838200" y="0"/>
            <a:ext cx="8305800" cy="790575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10602" name="Rectangle 10"/>
          <p:cNvSpPr>
            <a:spLocks noGrp="1" noChangeArrowheads="1"/>
          </p:cNvSpPr>
          <p:nvPr>
            <p:ph type="title"/>
          </p:nvPr>
        </p:nvSpPr>
        <p:spPr bwMode="white">
          <a:xfrm>
            <a:off x="914400" y="107950"/>
            <a:ext cx="7315200" cy="563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  <a:endParaRPr lang="en-US" altLang="ru-RU" smtClean="0"/>
          </a:p>
        </p:txBody>
      </p:sp>
      <p:sp>
        <p:nvSpPr>
          <p:cNvPr id="110603" name="Rectangle 11"/>
          <p:cNvSpPr>
            <a:spLocks noGrp="1" noChangeArrowheads="1"/>
          </p:cNvSpPr>
          <p:nvPr>
            <p:ph type="body" idx="1"/>
          </p:nvPr>
        </p:nvSpPr>
        <p:spPr bwMode="auto">
          <a:xfrm>
            <a:off x="990600" y="990600"/>
            <a:ext cx="7696200" cy="5135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  <a:endParaRPr lang="en-US" altLang="ru-RU" smtClean="0"/>
          </a:p>
        </p:txBody>
      </p:sp>
      <p:sp>
        <p:nvSpPr>
          <p:cNvPr id="110604" name="Rectangle 1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705600" y="6477000"/>
            <a:ext cx="213360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latin typeface="Arial" charset="0"/>
              </a:defRPr>
            </a:lvl1pPr>
          </a:lstStyle>
          <a:p>
            <a:r>
              <a:rPr lang="en-US" altLang="ru-RU"/>
              <a:t>www.themegallery.com</a:t>
            </a:r>
          </a:p>
        </p:txBody>
      </p:sp>
      <p:sp>
        <p:nvSpPr>
          <p:cNvPr id="110605" name="Rectangle 13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52400" y="6477000"/>
            <a:ext cx="2895600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>
                <a:solidFill>
                  <a:schemeClr val="tx2"/>
                </a:solidFill>
                <a:latin typeface="Arial" charset="0"/>
              </a:defRPr>
            </a:lvl1pPr>
          </a:lstStyle>
          <a:p>
            <a:r>
              <a:rPr lang="en-US" altLang="ru-RU"/>
              <a:t>Company Logo</a:t>
            </a:r>
          </a:p>
        </p:txBody>
      </p:sp>
      <p:sp>
        <p:nvSpPr>
          <p:cNvPr id="110606" name="Rectangle 1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200400" y="6537325"/>
            <a:ext cx="213360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latin typeface="Arial" charset="0"/>
              </a:defRPr>
            </a:lvl1pPr>
          </a:lstStyle>
          <a:p>
            <a:fld id="{98BD3257-2D6D-4265-B0F3-ACB8A3D3812B}" type="slidenum">
              <a:rPr lang="en-US" altLang="ru-RU"/>
              <a:pPr/>
              <a:t>‹#›</a:t>
            </a:fld>
            <a:endParaRPr lang="en-US" altLang="ru-RU"/>
          </a:p>
        </p:txBody>
      </p:sp>
      <p:sp>
        <p:nvSpPr>
          <p:cNvPr id="110607" name="Rectangle 15"/>
          <p:cNvSpPr>
            <a:spLocks noChangeArrowheads="1"/>
          </p:cNvSpPr>
          <p:nvPr/>
        </p:nvSpPr>
        <p:spPr bwMode="ltGray">
          <a:xfrm>
            <a:off x="0" y="0"/>
            <a:ext cx="838200" cy="7874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99190" dir="3011666" algn="ctr" rotWithShape="0">
                    <a:schemeClr val="accent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10608" name="Rectangle 16"/>
          <p:cNvSpPr>
            <a:spLocks noChangeArrowheads="1"/>
          </p:cNvSpPr>
          <p:nvPr/>
        </p:nvSpPr>
        <p:spPr bwMode="ltGray">
          <a:xfrm>
            <a:off x="0" y="787400"/>
            <a:ext cx="838200" cy="787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99190" dir="3011666" algn="ctr" rotWithShape="0">
                    <a:schemeClr val="accent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10609" name="Rectangle 17"/>
          <p:cNvSpPr>
            <a:spLocks noChangeArrowheads="1"/>
          </p:cNvSpPr>
          <p:nvPr/>
        </p:nvSpPr>
        <p:spPr bwMode="ltGray">
          <a:xfrm>
            <a:off x="0" y="1563688"/>
            <a:ext cx="838200" cy="787400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99190" dir="3011666" algn="ctr" rotWithShape="0">
                    <a:schemeClr val="accent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10613" name="Line 21"/>
          <p:cNvSpPr>
            <a:spLocks noChangeShapeType="1"/>
          </p:cNvSpPr>
          <p:nvPr/>
        </p:nvSpPr>
        <p:spPr bwMode="auto">
          <a:xfrm>
            <a:off x="152400" y="6477000"/>
            <a:ext cx="8686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10620" name="Rectangle 28"/>
          <p:cNvSpPr>
            <a:spLocks noChangeArrowheads="1"/>
          </p:cNvSpPr>
          <p:nvPr/>
        </p:nvSpPr>
        <p:spPr bwMode="gray">
          <a:xfrm>
            <a:off x="-4763" y="1557338"/>
            <a:ext cx="839788" cy="796925"/>
          </a:xfrm>
          <a:prstGeom prst="rect">
            <a:avLst/>
          </a:prstGeom>
          <a:blipFill dpi="0" rotWithShape="1">
            <a:blip r:embed="rId17"/>
            <a:srcRect/>
            <a:stretch>
              <a:fillRect/>
            </a:stretch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99190" dir="3011666" algn="ctr" rotWithShape="0">
                    <a:schemeClr val="accent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10621" name="Rectangle 29"/>
          <p:cNvSpPr>
            <a:spLocks noChangeArrowheads="1"/>
          </p:cNvSpPr>
          <p:nvPr/>
        </p:nvSpPr>
        <p:spPr bwMode="gray">
          <a:xfrm>
            <a:off x="8272463" y="0"/>
            <a:ext cx="871537" cy="790575"/>
          </a:xfrm>
          <a:prstGeom prst="rect">
            <a:avLst/>
          </a:prstGeom>
          <a:blipFill dpi="0" rotWithShape="1">
            <a:blip r:embed="rId18" cstate="print"/>
            <a:srcRect/>
            <a:stretch>
              <a:fillRect/>
            </a:stretch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99190" dir="3011666" algn="ctr" rotWithShape="0">
                    <a:schemeClr val="accent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10622" name="Rectangle 30"/>
          <p:cNvSpPr>
            <a:spLocks noChangeArrowheads="1"/>
          </p:cNvSpPr>
          <p:nvPr/>
        </p:nvSpPr>
        <p:spPr bwMode="gray">
          <a:xfrm>
            <a:off x="0" y="0"/>
            <a:ext cx="839788" cy="787400"/>
          </a:xfrm>
          <a:prstGeom prst="rect">
            <a:avLst/>
          </a:prstGeom>
          <a:blipFill dpi="0" rotWithShape="1">
            <a:blip r:embed="rId19"/>
            <a:srcRect/>
            <a:stretch>
              <a:fillRect/>
            </a:stretch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99190" dir="3011666" algn="ctr" rotWithShape="0">
                    <a:schemeClr val="accent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  <p:sldLayoutId id="2147483696" r:id="rId3"/>
    <p:sldLayoutId id="2147483697" r:id="rId4"/>
    <p:sldLayoutId id="2147483698" r:id="rId5"/>
    <p:sldLayoutId id="2147483699" r:id="rId6"/>
    <p:sldLayoutId id="2147483700" r:id="rId7"/>
    <p:sldLayoutId id="2147483701" r:id="rId8"/>
    <p:sldLayoutId id="2147483702" r:id="rId9"/>
    <p:sldLayoutId id="2147483703" r:id="rId10"/>
    <p:sldLayoutId id="2147483704" r:id="rId11"/>
    <p:sldLayoutId id="2147483705" r:id="rId12"/>
    <p:sldLayoutId id="2147483706" r:id="rId13"/>
    <p:sldLayoutId id="2147483707" r:id="rId14"/>
    <p:sldLayoutId id="2147483708" r:id="rId15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06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2000"/>
                                        <p:tgtEl>
                                          <p:spTgt spid="1106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06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13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2000"/>
                                        <p:tgtEl>
                                          <p:spTgt spid="1106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06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0609" grpId="0" animBg="1"/>
      <p:bldP spid="110620" grpId="0" animBg="1"/>
      <p:bldP spid="110622" grpId="0" animBg="1"/>
    </p:bldLst>
  </p:timing>
  <p:hf sldNum="0" hd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Font typeface="Wingdings" pitchFamily="2" charset="2"/>
        <a:buChar char="v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4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Font typeface="Wingdings" pitchFamily="2" charset="2"/>
        <a:buChar char="§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sz="quarter"/>
          </p:nvPr>
        </p:nvSpPr>
        <p:spPr/>
        <p:txBody>
          <a:bodyPr/>
          <a:lstStyle/>
          <a:p>
            <a:r>
              <a:rPr lang="ru-RU" dirty="0" smtClean="0"/>
              <a:t>Здоровый образ жизни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sz="quarter" idx="1"/>
          </p:nvPr>
        </p:nvSpPr>
        <p:spPr>
          <a:xfrm>
            <a:off x="5286380" y="5715016"/>
            <a:ext cx="3700466" cy="514336"/>
          </a:xfrm>
        </p:spPr>
        <p:txBody>
          <a:bodyPr/>
          <a:lstStyle/>
          <a:p>
            <a:r>
              <a:rPr lang="ru-RU" sz="1400" dirty="0" err="1" smtClean="0"/>
              <a:t>Брыткова</a:t>
            </a:r>
            <a:r>
              <a:rPr lang="ru-RU" sz="1400" dirty="0" smtClean="0"/>
              <a:t> А.Г., учитель физической культуры 1 категории</a:t>
            </a:r>
            <a:endParaRPr lang="ru-RU" sz="1400" dirty="0"/>
          </a:p>
        </p:txBody>
      </p:sp>
      <p:sp>
        <p:nvSpPr>
          <p:cNvPr id="4" name="Дата 3"/>
          <p:cNvSpPr>
            <a:spLocks noGrp="1"/>
          </p:cNvSpPr>
          <p:nvPr>
            <p:ph type="dt" sz="quarter" idx="2"/>
          </p:nvPr>
        </p:nvSpPr>
        <p:spPr/>
        <p:txBody>
          <a:bodyPr/>
          <a:lstStyle/>
          <a:p>
            <a:endParaRPr lang="en-US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xmlns="" val="218863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Образ жизни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Это </a:t>
            </a:r>
            <a:r>
              <a:rPr lang="ru-RU" dirty="0"/>
              <a:t>сознательно совершаемые человеком действия, составляющие привычный уклад его повседневного поведения. </a:t>
            </a:r>
            <a:endParaRPr lang="ru-RU" dirty="0" smtClean="0"/>
          </a:p>
          <a:p>
            <a:r>
              <a:rPr lang="ru-RU" dirty="0"/>
              <a:t>В своей повседневной жизни человеку приходится выполнять значительную часть обязанностей и действий, направленных на решение целого ряда задач</a:t>
            </a:r>
            <a:endParaRPr lang="ru-RU" dirty="0" smtClean="0"/>
          </a:p>
          <a:p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ru-RU" smtClean="0"/>
              <a:t>www.themegallery.com</a:t>
            </a:r>
            <a:endParaRPr lang="en-US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ru-RU" smtClean="0"/>
              <a:t>Company Logo</a:t>
            </a:r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xmlns="" val="301782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Основные задачи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43608" y="836712"/>
            <a:ext cx="7992888" cy="5904656"/>
          </a:xfrm>
        </p:spPr>
        <p:txBody>
          <a:bodyPr/>
          <a:lstStyle/>
          <a:p>
            <a:r>
              <a:rPr lang="ru-RU" dirty="0"/>
              <a:t>Обеспечение жизнедеятельности, </a:t>
            </a:r>
            <a:endParaRPr lang="ru-RU" dirty="0" smtClean="0"/>
          </a:p>
          <a:p>
            <a:pPr lvl="1"/>
            <a:r>
              <a:rPr lang="ru-RU" sz="1800" dirty="0" smtClean="0"/>
              <a:t>для </a:t>
            </a:r>
            <a:r>
              <a:rPr lang="ru-RU" sz="1800" dirty="0"/>
              <a:t>чего необходимо дышать, питаться, спать, поддерживать температуру своего тела и пр.</a:t>
            </a:r>
          </a:p>
          <a:p>
            <a:r>
              <a:rPr lang="ru-RU" dirty="0"/>
              <a:t>Выполнение профессиональных обязанностей </a:t>
            </a:r>
            <a:endParaRPr lang="ru-RU" dirty="0" smtClean="0"/>
          </a:p>
          <a:p>
            <a:pPr lvl="1"/>
            <a:r>
              <a:rPr lang="ru-RU" sz="1800" dirty="0" smtClean="0"/>
              <a:t>требует </a:t>
            </a:r>
            <a:r>
              <a:rPr lang="ru-RU" sz="1800" dirty="0"/>
              <a:t>соблюдения целого ряда условий в организации работы (учебы), отдыха, в повышении квалификации, в физической и психологической реабилитации и т.п.</a:t>
            </a:r>
          </a:p>
          <a:p>
            <a:r>
              <a:rPr lang="ru-RU" dirty="0"/>
              <a:t>Поддержание социально-культурного </a:t>
            </a:r>
            <a:r>
              <a:rPr lang="ru-RU" dirty="0" smtClean="0"/>
              <a:t>статуса </a:t>
            </a:r>
          </a:p>
          <a:p>
            <a:pPr lvl="1"/>
            <a:r>
              <a:rPr lang="ru-RU" sz="1800" dirty="0" smtClean="0"/>
              <a:t>Установление множественных </a:t>
            </a:r>
            <a:r>
              <a:rPr lang="ru-RU" sz="1800" dirty="0"/>
              <a:t>межличностных контактов, духовное развитие и др.</a:t>
            </a:r>
          </a:p>
          <a:p>
            <a:r>
              <a:rPr lang="ru-RU" dirty="0"/>
              <a:t>Забота о своем здоровье</a:t>
            </a:r>
            <a:r>
              <a:rPr lang="ru-RU" dirty="0" smtClean="0"/>
              <a:t>,</a:t>
            </a:r>
          </a:p>
          <a:p>
            <a:pPr lvl="1"/>
            <a:r>
              <a:rPr lang="ru-RU" sz="1800" dirty="0" smtClean="0"/>
              <a:t>необходимая </a:t>
            </a:r>
            <a:r>
              <a:rPr lang="ru-RU" sz="1800" dirty="0"/>
              <a:t>двигательная активность, выполнение гигиенических требований, отказ от вредных привычек и пр.</a:t>
            </a:r>
          </a:p>
          <a:p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ru-RU" smtClean="0"/>
              <a:t>www.themegallery.com</a:t>
            </a:r>
            <a:endParaRPr lang="en-US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ru-RU" smtClean="0"/>
              <a:t>Company Logo</a:t>
            </a:r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xmlns="" val="1839499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dirty="0" smtClean="0"/>
              <a:t>Здоровый образ жизни</a:t>
            </a:r>
            <a:endParaRPr lang="en-US" altLang="ru-RU" dirty="0"/>
          </a:p>
        </p:txBody>
      </p:sp>
      <p:sp>
        <p:nvSpPr>
          <p:cNvPr id="5133" name="Line 13"/>
          <p:cNvSpPr>
            <a:spLocks noChangeShapeType="1"/>
          </p:cNvSpPr>
          <p:nvPr/>
        </p:nvSpPr>
        <p:spPr bwMode="gray">
          <a:xfrm>
            <a:off x="2362200" y="4854575"/>
            <a:ext cx="4800600" cy="0"/>
          </a:xfrm>
          <a:prstGeom prst="line">
            <a:avLst/>
          </a:prstGeom>
          <a:noFill/>
          <a:ln w="25400">
            <a:solidFill>
              <a:schemeClr val="tx2"/>
            </a:solidFill>
            <a:prstDash val="sysDot"/>
            <a:round/>
            <a:headEnd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5134" name="Rectangle 14"/>
          <p:cNvSpPr>
            <a:spLocks noChangeArrowheads="1"/>
          </p:cNvSpPr>
          <p:nvPr/>
        </p:nvSpPr>
        <p:spPr bwMode="gray">
          <a:xfrm rot="3419336">
            <a:off x="2078037" y="4278313"/>
            <a:ext cx="479425" cy="520700"/>
          </a:xfrm>
          <a:prstGeom prst="rect">
            <a:avLst/>
          </a:prstGeom>
          <a:gradFill rotWithShape="1">
            <a:gsLst>
              <a:gs pos="0">
                <a:schemeClr val="folHlink"/>
              </a:gs>
              <a:gs pos="100000">
                <a:schemeClr val="folHlink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miter lim="800000"/>
            <a:headEnd/>
            <a:tailEnd/>
          </a:ln>
          <a:effectLst/>
          <a:scene3d>
            <a:camera prst="legacyPerspectiveFront">
              <a:rot lat="0" lon="1500000" rev="0"/>
            </a:camera>
            <a:lightRig rig="legacyFlat4" dir="b"/>
          </a:scene3d>
          <a:sp3d extrusionH="430200" prstMaterial="legacyMatte">
            <a:bevelT w="13500" h="13500" prst="angle"/>
            <a:bevelB w="13500" h="13500" prst="angle"/>
            <a:extrusionClr>
              <a:schemeClr val="folHlink"/>
            </a:extrusionClr>
          </a:sp3d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flatTx/>
          </a:bodyPr>
          <a:lstStyle/>
          <a:p>
            <a:endParaRPr lang="ru-RU"/>
          </a:p>
        </p:txBody>
      </p:sp>
      <p:sp>
        <p:nvSpPr>
          <p:cNvPr id="5135" name="Text Box 15"/>
          <p:cNvSpPr txBox="1">
            <a:spLocks noChangeArrowheads="1"/>
          </p:cNvSpPr>
          <p:nvPr/>
        </p:nvSpPr>
        <p:spPr bwMode="gray">
          <a:xfrm>
            <a:off x="2133600" y="4321175"/>
            <a:ext cx="3540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0" hangingPunct="0"/>
            <a:r>
              <a:rPr lang="en-US" altLang="ru-RU" sz="2400" b="1">
                <a:solidFill>
                  <a:srgbClr val="FFFFFF"/>
                </a:solidFill>
              </a:rPr>
              <a:t>4</a:t>
            </a:r>
          </a:p>
        </p:txBody>
      </p:sp>
      <p:sp>
        <p:nvSpPr>
          <p:cNvPr id="5136" name="Line 16"/>
          <p:cNvSpPr>
            <a:spLocks noChangeShapeType="1"/>
          </p:cNvSpPr>
          <p:nvPr/>
        </p:nvSpPr>
        <p:spPr bwMode="gray">
          <a:xfrm>
            <a:off x="2362200" y="2339975"/>
            <a:ext cx="4800600" cy="0"/>
          </a:xfrm>
          <a:prstGeom prst="line">
            <a:avLst/>
          </a:prstGeom>
          <a:noFill/>
          <a:ln w="25400">
            <a:solidFill>
              <a:schemeClr val="tx2"/>
            </a:solidFill>
            <a:prstDash val="sysDot"/>
            <a:round/>
            <a:headEnd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5137" name="Rectangle 17"/>
          <p:cNvSpPr>
            <a:spLocks noChangeArrowheads="1"/>
          </p:cNvSpPr>
          <p:nvPr/>
        </p:nvSpPr>
        <p:spPr bwMode="gray">
          <a:xfrm rot="3419336">
            <a:off x="2078037" y="1763713"/>
            <a:ext cx="479425" cy="520700"/>
          </a:xfrm>
          <a:prstGeom prst="rect">
            <a:avLst/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miter lim="800000"/>
            <a:headEnd/>
            <a:tailEnd/>
          </a:ln>
          <a:effectLst/>
          <a:scene3d>
            <a:camera prst="legacyPerspectiveFront">
              <a:rot lat="0" lon="1500000" rev="0"/>
            </a:camera>
            <a:lightRig rig="legacyFlat4" dir="b"/>
          </a:scene3d>
          <a:sp3d extrusionH="430200" prstMaterial="legacyMatte">
            <a:bevelT w="13500" h="13500" prst="angle"/>
            <a:bevelB w="13500" h="13500" prst="angle"/>
            <a:extrusionClr>
              <a:schemeClr val="accent1"/>
            </a:extrusionClr>
          </a:sp3d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flatTx/>
          </a:bodyPr>
          <a:lstStyle/>
          <a:p>
            <a:endParaRPr lang="ru-RU"/>
          </a:p>
        </p:txBody>
      </p:sp>
      <p:sp>
        <p:nvSpPr>
          <p:cNvPr id="5138" name="Text Box 18"/>
          <p:cNvSpPr txBox="1">
            <a:spLocks noChangeArrowheads="1"/>
          </p:cNvSpPr>
          <p:nvPr/>
        </p:nvSpPr>
        <p:spPr bwMode="gray">
          <a:xfrm>
            <a:off x="2843808" y="1878310"/>
            <a:ext cx="547137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ru-RU" altLang="ru-RU" sz="2000" dirty="0"/>
              <a:t>Двигательная </a:t>
            </a:r>
            <a:r>
              <a:rPr lang="ru-RU" altLang="ru-RU" sz="2000" dirty="0" smtClean="0"/>
              <a:t>активность</a:t>
            </a:r>
            <a:r>
              <a:rPr lang="ru-RU" altLang="ru-RU" sz="2000" dirty="0"/>
              <a:t>, </a:t>
            </a:r>
            <a:r>
              <a:rPr lang="ru-RU" altLang="ru-RU" sz="2000" dirty="0" smtClean="0"/>
              <a:t>закаливание</a:t>
            </a:r>
            <a:endParaRPr lang="en-US" altLang="ru-RU" sz="2400" dirty="0"/>
          </a:p>
        </p:txBody>
      </p:sp>
      <p:sp>
        <p:nvSpPr>
          <p:cNvPr id="5139" name="Text Box 19"/>
          <p:cNvSpPr txBox="1">
            <a:spLocks noChangeArrowheads="1"/>
          </p:cNvSpPr>
          <p:nvPr/>
        </p:nvSpPr>
        <p:spPr bwMode="gray">
          <a:xfrm>
            <a:off x="2133600" y="1806575"/>
            <a:ext cx="3540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0" hangingPunct="0"/>
            <a:r>
              <a:rPr lang="en-US" altLang="ru-RU" sz="2400" b="1" dirty="0">
                <a:solidFill>
                  <a:srgbClr val="FFFFFF"/>
                </a:solidFill>
              </a:rPr>
              <a:t>1</a:t>
            </a:r>
          </a:p>
        </p:txBody>
      </p:sp>
      <p:sp>
        <p:nvSpPr>
          <p:cNvPr id="5140" name="Line 20"/>
          <p:cNvSpPr>
            <a:spLocks noChangeShapeType="1"/>
          </p:cNvSpPr>
          <p:nvPr/>
        </p:nvSpPr>
        <p:spPr bwMode="gray">
          <a:xfrm>
            <a:off x="2362200" y="3178175"/>
            <a:ext cx="4800600" cy="0"/>
          </a:xfrm>
          <a:prstGeom prst="line">
            <a:avLst/>
          </a:prstGeom>
          <a:noFill/>
          <a:ln w="25400">
            <a:solidFill>
              <a:schemeClr val="tx2"/>
            </a:solidFill>
            <a:prstDash val="sysDot"/>
            <a:round/>
            <a:headEnd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5141" name="Rectangle 21"/>
          <p:cNvSpPr>
            <a:spLocks noChangeArrowheads="1"/>
          </p:cNvSpPr>
          <p:nvPr/>
        </p:nvSpPr>
        <p:spPr bwMode="gray">
          <a:xfrm rot="3419336">
            <a:off x="2078037" y="2601913"/>
            <a:ext cx="479425" cy="520700"/>
          </a:xfrm>
          <a:prstGeom prst="rect">
            <a:avLst/>
          </a:prstGeom>
          <a:gradFill rotWithShape="1">
            <a:gsLst>
              <a:gs pos="0">
                <a:schemeClr val="accent2"/>
              </a:gs>
              <a:gs pos="100000">
                <a:schemeClr val="accent2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miter lim="800000"/>
            <a:headEnd/>
            <a:tailEnd/>
          </a:ln>
          <a:effectLst/>
          <a:scene3d>
            <a:camera prst="legacyPerspectiveFront">
              <a:rot lat="0" lon="1500000" rev="0"/>
            </a:camera>
            <a:lightRig rig="legacyFlat4" dir="b"/>
          </a:scene3d>
          <a:sp3d extrusionH="430200" prstMaterial="legacyMatte">
            <a:bevelT w="13500" h="13500" prst="angle"/>
            <a:bevelB w="13500" h="13500" prst="angle"/>
            <a:extrusionClr>
              <a:schemeClr val="accent2"/>
            </a:extrusionClr>
          </a:sp3d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flatTx/>
          </a:bodyPr>
          <a:lstStyle/>
          <a:p>
            <a:endParaRPr lang="ru-RU"/>
          </a:p>
        </p:txBody>
      </p:sp>
      <p:sp>
        <p:nvSpPr>
          <p:cNvPr id="5142" name="Text Box 22"/>
          <p:cNvSpPr txBox="1">
            <a:spLocks noChangeArrowheads="1"/>
          </p:cNvSpPr>
          <p:nvPr/>
        </p:nvSpPr>
        <p:spPr bwMode="gray">
          <a:xfrm>
            <a:off x="2133600" y="2644775"/>
            <a:ext cx="3540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0" hangingPunct="0"/>
            <a:r>
              <a:rPr lang="en-US" altLang="ru-RU" sz="2400" b="1">
                <a:solidFill>
                  <a:srgbClr val="FFFFFF"/>
                </a:solidFill>
              </a:rPr>
              <a:t>2</a:t>
            </a:r>
          </a:p>
        </p:txBody>
      </p:sp>
      <p:sp>
        <p:nvSpPr>
          <p:cNvPr id="5143" name="Line 23"/>
          <p:cNvSpPr>
            <a:spLocks noChangeShapeType="1"/>
          </p:cNvSpPr>
          <p:nvPr/>
        </p:nvSpPr>
        <p:spPr bwMode="gray">
          <a:xfrm>
            <a:off x="2363788" y="4014788"/>
            <a:ext cx="4799012" cy="1587"/>
          </a:xfrm>
          <a:prstGeom prst="line">
            <a:avLst/>
          </a:prstGeom>
          <a:noFill/>
          <a:ln w="25400">
            <a:solidFill>
              <a:schemeClr val="tx2"/>
            </a:solidFill>
            <a:prstDash val="sysDot"/>
            <a:round/>
            <a:headEnd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5144" name="Rectangle 24"/>
          <p:cNvSpPr>
            <a:spLocks noChangeArrowheads="1"/>
          </p:cNvSpPr>
          <p:nvPr/>
        </p:nvSpPr>
        <p:spPr bwMode="gray">
          <a:xfrm rot="3419336">
            <a:off x="2078037" y="3440113"/>
            <a:ext cx="479425" cy="520700"/>
          </a:xfrm>
          <a:prstGeom prst="rect">
            <a:avLst/>
          </a:pr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miter lim="800000"/>
            <a:headEnd/>
            <a:tailEnd/>
          </a:ln>
          <a:effectLst/>
          <a:scene3d>
            <a:camera prst="legacyPerspectiveFront">
              <a:rot lat="0" lon="1500000" rev="0"/>
            </a:camera>
            <a:lightRig rig="legacyFlat4" dir="b"/>
          </a:scene3d>
          <a:sp3d extrusionH="430200" prstMaterial="legacyMatte">
            <a:bevelT w="13500" h="13500" prst="angle"/>
            <a:bevelB w="13500" h="13500" prst="angle"/>
            <a:extrusionClr>
              <a:schemeClr val="hlink"/>
            </a:extrusionClr>
          </a:sp3d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flatTx/>
          </a:bodyPr>
          <a:lstStyle/>
          <a:p>
            <a:endParaRPr lang="ru-RU"/>
          </a:p>
        </p:txBody>
      </p:sp>
      <p:sp>
        <p:nvSpPr>
          <p:cNvPr id="5145" name="Text Box 25"/>
          <p:cNvSpPr txBox="1">
            <a:spLocks noChangeArrowheads="1"/>
          </p:cNvSpPr>
          <p:nvPr/>
        </p:nvSpPr>
        <p:spPr bwMode="gray">
          <a:xfrm>
            <a:off x="2133600" y="3482975"/>
            <a:ext cx="3540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0" hangingPunct="0"/>
            <a:r>
              <a:rPr lang="en-US" altLang="ru-RU" sz="2400" b="1">
                <a:solidFill>
                  <a:srgbClr val="FFFFFF"/>
                </a:solidFill>
              </a:rPr>
              <a:t>3</a:t>
            </a:r>
          </a:p>
        </p:txBody>
      </p:sp>
      <p:sp>
        <p:nvSpPr>
          <p:cNvPr id="5146" name="Line 26"/>
          <p:cNvSpPr>
            <a:spLocks noChangeShapeType="1"/>
          </p:cNvSpPr>
          <p:nvPr/>
        </p:nvSpPr>
        <p:spPr bwMode="gray">
          <a:xfrm>
            <a:off x="2362200" y="5715000"/>
            <a:ext cx="4800600" cy="0"/>
          </a:xfrm>
          <a:prstGeom prst="line">
            <a:avLst/>
          </a:prstGeom>
          <a:noFill/>
          <a:ln w="25400">
            <a:solidFill>
              <a:schemeClr val="tx2"/>
            </a:solidFill>
            <a:prstDash val="sysDot"/>
            <a:round/>
            <a:headEnd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5147" name="Rectangle 27"/>
          <p:cNvSpPr>
            <a:spLocks noChangeArrowheads="1"/>
          </p:cNvSpPr>
          <p:nvPr/>
        </p:nvSpPr>
        <p:spPr bwMode="ltGray">
          <a:xfrm rot="3419336">
            <a:off x="2093847" y="5109612"/>
            <a:ext cx="447806" cy="541243"/>
          </a:xfrm>
          <a:prstGeom prst="rect">
            <a:avLst/>
          </a:prstGeom>
          <a:gradFill rotWithShape="1">
            <a:gsLst>
              <a:gs pos="0">
                <a:srgbClr val="990099"/>
              </a:gs>
              <a:gs pos="100000">
                <a:srgbClr val="990099">
                  <a:gamma/>
                  <a:shade val="46275"/>
                  <a:invGamma/>
                </a:srgbClr>
              </a:gs>
            </a:gsLst>
            <a:lin ang="5400000" scaled="1"/>
          </a:gradFill>
          <a:ln w="9525">
            <a:miter lim="800000"/>
            <a:headEnd/>
            <a:tailEnd/>
          </a:ln>
          <a:effectLst/>
          <a:scene3d>
            <a:camera prst="legacyPerspectiveFront">
              <a:rot lat="0" lon="1500000" rev="0"/>
            </a:camera>
            <a:lightRig rig="legacyFlat4" dir="b"/>
          </a:scene3d>
          <a:sp3d extrusionH="430200" prstMaterial="legacyMatte">
            <a:bevelT w="13500" h="13500" prst="angle"/>
            <a:bevelB w="13500" h="13500" prst="angle"/>
            <a:extrusionClr>
              <a:srgbClr val="990099"/>
            </a:extrusionClr>
          </a:sp3d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flatTx/>
          </a:bodyPr>
          <a:lstStyle/>
          <a:p>
            <a:endParaRPr lang="ru-RU"/>
          </a:p>
        </p:txBody>
      </p:sp>
      <p:sp>
        <p:nvSpPr>
          <p:cNvPr id="5148" name="Text Box 28"/>
          <p:cNvSpPr txBox="1">
            <a:spLocks noChangeArrowheads="1"/>
          </p:cNvSpPr>
          <p:nvPr/>
        </p:nvSpPr>
        <p:spPr bwMode="gray">
          <a:xfrm>
            <a:off x="2133600" y="5181599"/>
            <a:ext cx="36798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 eaLnBrk="0" hangingPunct="0"/>
            <a:r>
              <a:rPr lang="en-US" altLang="ru-RU" sz="2400" b="1">
                <a:solidFill>
                  <a:srgbClr val="FFFFFF"/>
                </a:solidFill>
              </a:rPr>
              <a:t>5</a:t>
            </a:r>
          </a:p>
        </p:txBody>
      </p:sp>
      <p:sp>
        <p:nvSpPr>
          <p:cNvPr id="5149" name="Text Box 29"/>
          <p:cNvSpPr txBox="1">
            <a:spLocks noChangeArrowheads="1"/>
          </p:cNvSpPr>
          <p:nvPr/>
        </p:nvSpPr>
        <p:spPr bwMode="gray">
          <a:xfrm>
            <a:off x="2783460" y="2668934"/>
            <a:ext cx="5320687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ru-RU" altLang="ru-RU" sz="2000" dirty="0"/>
              <a:t>Обеспечение психического здоровья. </a:t>
            </a:r>
            <a:endParaRPr lang="en-US" altLang="ru-RU" sz="2000" dirty="0"/>
          </a:p>
        </p:txBody>
      </p:sp>
      <p:sp>
        <p:nvSpPr>
          <p:cNvPr id="5150" name="Text Box 30"/>
          <p:cNvSpPr txBox="1">
            <a:spLocks noChangeArrowheads="1"/>
          </p:cNvSpPr>
          <p:nvPr/>
        </p:nvSpPr>
        <p:spPr bwMode="gray">
          <a:xfrm>
            <a:off x="2830713" y="3552825"/>
            <a:ext cx="3246402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ru-RU" altLang="ru-RU" sz="2000" dirty="0"/>
              <a:t>Рациональное питание</a:t>
            </a:r>
            <a:endParaRPr lang="en-US" altLang="ru-RU" sz="2000" dirty="0"/>
          </a:p>
        </p:txBody>
      </p:sp>
      <p:sp>
        <p:nvSpPr>
          <p:cNvPr id="5152" name="Text Box 32"/>
          <p:cNvSpPr txBox="1">
            <a:spLocks noChangeArrowheads="1"/>
          </p:cNvSpPr>
          <p:nvPr/>
        </p:nvSpPr>
        <p:spPr bwMode="gray">
          <a:xfrm>
            <a:off x="2876005" y="4323500"/>
            <a:ext cx="2164375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ru-RU" altLang="ru-RU" sz="2000" dirty="0"/>
              <a:t>Четкий режим </a:t>
            </a:r>
            <a:endParaRPr lang="en-US" altLang="ru-RU" sz="20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968833" y="5805264"/>
            <a:ext cx="835025" cy="719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6" name="Text Box 19"/>
          <p:cNvSpPr txBox="1">
            <a:spLocks noChangeArrowheads="1"/>
          </p:cNvSpPr>
          <p:nvPr/>
        </p:nvSpPr>
        <p:spPr bwMode="gray">
          <a:xfrm>
            <a:off x="2161649" y="5936232"/>
            <a:ext cx="404278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0" hangingPunct="0"/>
            <a:r>
              <a:rPr lang="ru-RU" altLang="ru-RU" sz="2400" b="1" dirty="0" smtClean="0">
                <a:solidFill>
                  <a:srgbClr val="FFFFFF"/>
                </a:solidFill>
              </a:rPr>
              <a:t>6</a:t>
            </a:r>
            <a:endParaRPr lang="en-US" altLang="ru-RU" sz="2400" b="1" dirty="0">
              <a:solidFill>
                <a:srgbClr val="FFFFFF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840144" y="5243239"/>
            <a:ext cx="588444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/>
              <a:t>Отказ от вредных привычек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2843808" y="6026332"/>
            <a:ext cx="589387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/>
              <a:t>Умение предупреждать опасные ситуации</a:t>
            </a:r>
          </a:p>
        </p:txBody>
      </p:sp>
    </p:spTree>
    <p:extLst>
      <p:ext uri="{BB962C8B-B14F-4D97-AF65-F5344CB8AC3E}">
        <p14:creationId xmlns:p14="http://schemas.microsoft.com/office/powerpoint/2010/main" xmlns="" val="1133775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Двигательная активность.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Движение </a:t>
            </a:r>
            <a:r>
              <a:rPr lang="ru-RU" dirty="0"/>
              <a:t>является основным условием обеспечения жизни. </a:t>
            </a:r>
            <a:endParaRPr lang="ru-RU" dirty="0" smtClean="0"/>
          </a:p>
          <a:p>
            <a:pPr lvl="1"/>
            <a:r>
              <a:rPr lang="ru-RU" sz="1600" dirty="0"/>
              <a:t>Это касается не только мышечной </a:t>
            </a:r>
            <a:r>
              <a:rPr lang="ru-RU" sz="1600" dirty="0" smtClean="0"/>
              <a:t>системы, </a:t>
            </a:r>
            <a:r>
              <a:rPr lang="ru-RU" sz="1600" dirty="0"/>
              <a:t>но сердечно-сосудистой, дыхательной, пищеварительной, нервной и всех других систем. </a:t>
            </a:r>
            <a:endParaRPr lang="ru-RU" sz="1600" dirty="0" smtClean="0"/>
          </a:p>
          <a:p>
            <a:pPr lvl="1"/>
            <a:r>
              <a:rPr lang="ru-RU" sz="1600" dirty="0" smtClean="0"/>
              <a:t>достаточная </a:t>
            </a:r>
            <a:r>
              <a:rPr lang="ru-RU" sz="1600" dirty="0"/>
              <a:t>двигательная активность обеспечивает поддержание на высоком уровне иммунитета, что позволяет человеку успешно противостоять инфекционным заболеваниям. </a:t>
            </a:r>
            <a:endParaRPr lang="ru-RU" sz="1600" dirty="0" smtClean="0"/>
          </a:p>
          <a:p>
            <a:pPr lvl="1"/>
            <a:r>
              <a:rPr lang="ru-RU" sz="1600" dirty="0" smtClean="0"/>
              <a:t>При </a:t>
            </a:r>
            <a:r>
              <a:rPr lang="ru-RU" sz="1600" dirty="0"/>
              <a:t>высоком уровне физической подготовленности </a:t>
            </a:r>
            <a:r>
              <a:rPr lang="ru-RU" sz="1600" dirty="0" smtClean="0"/>
              <a:t>у </a:t>
            </a:r>
            <a:r>
              <a:rPr lang="ru-RU" sz="1600" dirty="0"/>
              <a:t>человека выше не только физическая, но и умственная работоспособность, поэтому при выполнении интеллектуальной работы утомление у него наступает позднее. </a:t>
            </a:r>
            <a:endParaRPr lang="ru-RU" sz="1600" dirty="0" smtClean="0"/>
          </a:p>
          <a:p>
            <a:pPr lvl="1"/>
            <a:r>
              <a:rPr lang="ru-RU" sz="1600" dirty="0" smtClean="0"/>
              <a:t>Физическая </a:t>
            </a:r>
            <a:r>
              <a:rPr lang="ru-RU" sz="1600" dirty="0"/>
              <a:t>тренировка способствует росту функциональных резервов организма, благодаря чему он оказывается более адаптированным к тем чрезмерным мышечным нагрузкам, которые ему приходится порой выполнять.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ru-RU" smtClean="0"/>
              <a:t>www.themegallery.com</a:t>
            </a:r>
            <a:endParaRPr lang="en-US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51520" y="6418152"/>
            <a:ext cx="2895600" cy="381000"/>
          </a:xfrm>
        </p:spPr>
        <p:txBody>
          <a:bodyPr/>
          <a:lstStyle/>
          <a:p>
            <a:r>
              <a:rPr lang="en-US" altLang="ru-RU" smtClean="0"/>
              <a:t>Company Logo</a:t>
            </a:r>
            <a:endParaRPr lang="en-US" altLang="ru-RU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9932" y="2979100"/>
            <a:ext cx="1167996" cy="1313996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79512" y="4865800"/>
            <a:ext cx="1058416" cy="1083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037280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dirty="0"/>
              <a:t>Закаливание и тренировка иммунитета.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ru-RU" sz="2000" dirty="0" smtClean="0"/>
              <a:t>большинство </a:t>
            </a:r>
            <a:r>
              <a:rPr lang="ru-RU" sz="2000" dirty="0"/>
              <a:t>пропусков занятий школьниками </a:t>
            </a:r>
            <a:r>
              <a:rPr lang="ru-RU" sz="2000" dirty="0" smtClean="0"/>
              <a:t>связано </a:t>
            </a:r>
            <a:r>
              <a:rPr lang="ru-RU" sz="2000" dirty="0"/>
              <a:t>с простудными и простудно-инфекционными заболеваниями</a:t>
            </a:r>
            <a:r>
              <a:rPr lang="ru-RU" sz="2000" dirty="0" smtClean="0"/>
              <a:t>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sz="2000" dirty="0"/>
              <a:t>такое положение связано </a:t>
            </a:r>
            <a:r>
              <a:rPr lang="ru-RU" sz="2000" dirty="0" smtClean="0"/>
              <a:t>с </a:t>
            </a:r>
            <a:r>
              <a:rPr lang="ru-RU" sz="2000" dirty="0"/>
              <a:t>тем, что в процессе жизни </a:t>
            </a:r>
            <a:r>
              <a:rPr lang="ru-RU" sz="2000" dirty="0" smtClean="0"/>
              <a:t>человек не </a:t>
            </a:r>
            <a:r>
              <a:rPr lang="ru-RU" sz="2000" dirty="0"/>
              <a:t>тренирует свою устойчивость к ним, а наоборот, стремится к температурному комфорту</a:t>
            </a:r>
            <a:r>
              <a:rPr lang="ru-RU" sz="2000" dirty="0" smtClean="0"/>
              <a:t>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sz="2000" dirty="0"/>
              <a:t>люди, систематически занимающиеся закаливанием, страдают простудными и простудно-инфекционными заболеваниями гораздо реже, а само заболевание у них протекает легче.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ru-RU" smtClean="0"/>
              <a:t>www.themegallery.com</a:t>
            </a:r>
            <a:endParaRPr lang="en-US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ru-RU" smtClean="0"/>
              <a:t>Company Logo</a:t>
            </a:r>
            <a:endParaRPr lang="en-US" alt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14355" b="16092"/>
          <a:stretch/>
        </p:blipFill>
        <p:spPr>
          <a:xfrm>
            <a:off x="6588224" y="4898136"/>
            <a:ext cx="2289868" cy="1627092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8580" b="11564"/>
          <a:stretch/>
        </p:blipFill>
        <p:spPr>
          <a:xfrm>
            <a:off x="179512" y="4965465"/>
            <a:ext cx="2541252" cy="1733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632221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dirty="0"/>
              <a:t>Обеспечение психического здоровья.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ru-RU" sz="2000" dirty="0"/>
              <a:t>Современному человеку приходится выдерживать большие психологические нагрузки. </a:t>
            </a:r>
            <a:endParaRPr lang="ru-RU" sz="2000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ru-RU" sz="2000" dirty="0"/>
              <a:t>Неумение адекватно вести себя в </a:t>
            </a:r>
            <a:r>
              <a:rPr lang="ru-RU" sz="2000" dirty="0" smtClean="0"/>
              <a:t>стрессовых ситуациях </a:t>
            </a:r>
            <a:r>
              <a:rPr lang="ru-RU" sz="2000" dirty="0"/>
              <a:t>нарушает психическое состояние человека. </a:t>
            </a:r>
            <a:endParaRPr lang="ru-RU" sz="2000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ru-RU" sz="2000" dirty="0" smtClean="0"/>
              <a:t>Такие </a:t>
            </a:r>
            <a:r>
              <a:rPr lang="ru-RU" sz="2000" dirty="0"/>
              <a:t>нарушения часто приводят к развитию многих </a:t>
            </a:r>
            <a:r>
              <a:rPr lang="ru-RU" sz="2000" dirty="0" smtClean="0"/>
              <a:t>заболеваний. Поэтому </a:t>
            </a:r>
            <a:r>
              <a:rPr lang="ru-RU" sz="2000" dirty="0"/>
              <a:t>так важно владеть теми приемами, которые помогают каждому человеку разумно вести себя в ситуации, провоцирующей психическое напряжение, а если оно все-таки возникло, то выйти из подобных обстоятельств с наименьшим уроном для своих психики и здоровья.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ru-RU" smtClean="0"/>
              <a:t>www.themegallery.com</a:t>
            </a:r>
            <a:endParaRPr lang="en-US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ru-RU" smtClean="0"/>
              <a:t>Company Logo</a:t>
            </a:r>
            <a:endParaRPr lang="en-US" alt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524328" y="5013176"/>
            <a:ext cx="1478050" cy="148478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411760" y="5005037"/>
            <a:ext cx="3419872" cy="1430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439318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Рациональное питание.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71600" y="908720"/>
            <a:ext cx="7920880" cy="5135563"/>
          </a:xfrm>
        </p:spPr>
        <p:txBody>
          <a:bodyPr/>
          <a:lstStyle/>
          <a:p>
            <a:pPr marL="0" indent="0">
              <a:buNone/>
            </a:pPr>
            <a:r>
              <a:rPr lang="ru-RU" sz="1800" dirty="0"/>
              <a:t>Питание позволяет человеку получать вещества, необходимые для построения клеток его тела, для поддержания жизненных функций и выполнения повседневных </a:t>
            </a:r>
            <a:r>
              <a:rPr lang="ru-RU" sz="1800" dirty="0" smtClean="0"/>
              <a:t>дел</a:t>
            </a:r>
            <a:r>
              <a:rPr lang="ru-RU" sz="1800" dirty="0"/>
              <a:t>:</a:t>
            </a:r>
            <a:endParaRPr lang="ru-RU" sz="1800" dirty="0" smtClean="0"/>
          </a:p>
          <a:p>
            <a:pPr lvl="1" indent="-342900"/>
            <a:r>
              <a:rPr lang="ru-RU" sz="1800" dirty="0" smtClean="0"/>
              <a:t>оно </a:t>
            </a:r>
            <a:r>
              <a:rPr lang="ru-RU" sz="1800" dirty="0"/>
              <a:t>должно быть максимально натуральным; </a:t>
            </a:r>
            <a:endParaRPr lang="ru-RU" sz="1800" dirty="0" smtClean="0"/>
          </a:p>
          <a:p>
            <a:pPr lvl="1" indent="-342900"/>
            <a:r>
              <a:rPr lang="ru-RU" sz="1800" dirty="0" smtClean="0"/>
              <a:t>соответствовать </a:t>
            </a:r>
            <a:r>
              <a:rPr lang="ru-RU" sz="1800" dirty="0"/>
              <a:t>анатомо-физиологическим особенностям данного человека и выполняемой им работе; </a:t>
            </a:r>
            <a:endParaRPr lang="ru-RU" sz="1800" dirty="0" smtClean="0"/>
          </a:p>
          <a:p>
            <a:pPr lvl="1" indent="-342900"/>
            <a:r>
              <a:rPr lang="ru-RU" sz="1800" dirty="0" smtClean="0"/>
              <a:t>не </a:t>
            </a:r>
            <a:r>
              <a:rPr lang="ru-RU" sz="1800" dirty="0"/>
              <a:t>превращаться в культ, а оставаться прежде всего потребностью, а лишь затем — удовольствием. </a:t>
            </a:r>
            <a:endParaRPr lang="ru-RU" sz="1800" dirty="0" smtClean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ru-RU" smtClean="0"/>
              <a:t>www.themegallery.com</a:t>
            </a:r>
            <a:endParaRPr lang="en-US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ru-RU" smtClean="0"/>
              <a:t>Company Logo</a:t>
            </a:r>
            <a:endParaRPr lang="en-US" alt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72000" y="3989552"/>
            <a:ext cx="3810000" cy="1562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555074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Рациональное питание.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При несоблюдении этих требований:</a:t>
            </a:r>
          </a:p>
          <a:p>
            <a:pPr lvl="1"/>
            <a:r>
              <a:rPr lang="ru-RU" sz="1800" dirty="0"/>
              <a:t>нарушается деятельность не только пищеварительной системы, но страдают практически все функции организма</a:t>
            </a:r>
          </a:p>
          <a:p>
            <a:pPr lvl="1"/>
            <a:r>
              <a:rPr lang="ru-RU" sz="1800" dirty="0"/>
              <a:t>снижается уровень здоровья, сопротивляемость инфекции, работоспособность </a:t>
            </a:r>
          </a:p>
          <a:p>
            <a:pPr lvl="1"/>
            <a:r>
              <a:rPr lang="ru-RU" sz="1800" dirty="0"/>
              <a:t>развиваются многие заболевания, такие, как ожирение, диабет, нарушения деятельности сердечно-сосудистой системы. </a:t>
            </a:r>
          </a:p>
          <a:p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ru-RU" smtClean="0"/>
              <a:t>www.themegallery.com</a:t>
            </a:r>
            <a:endParaRPr lang="en-US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ru-RU" smtClean="0"/>
              <a:t>Company Logo</a:t>
            </a:r>
            <a:endParaRPr lang="en-US" alt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796136" y="3645024"/>
            <a:ext cx="3264362" cy="1545131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907704" y="3933056"/>
            <a:ext cx="2843808" cy="2130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705980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Четкий режим жизни.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sz="2000" dirty="0"/>
              <a:t>Все поведение человека, выполнение им своих обязанностей, как и досуг, сон должны подчиняться определенной закономерности, которая бы соответствовала требованиям:</a:t>
            </a:r>
          </a:p>
          <a:p>
            <a:pPr lvl="1"/>
            <a:r>
              <a:rPr lang="ru-RU" sz="1800" dirty="0"/>
              <a:t>любая нагрузка (включая мышечные, психические, умственные и даже прием пищи) должна чередоваться с последующим периодом отдыха, обеспечивающим необходимое восстановление резервов организма;</a:t>
            </a:r>
          </a:p>
          <a:p>
            <a:pPr lvl="1"/>
            <a:r>
              <a:rPr lang="ru-RU" sz="1800" dirty="0"/>
              <a:t>в режиме человека должны найти отражение все стороны его жизнедеятельности: учеба </a:t>
            </a:r>
            <a:r>
              <a:rPr lang="ru-RU" sz="1800" dirty="0" smtClean="0"/>
              <a:t>и </a:t>
            </a:r>
            <a:r>
              <a:rPr lang="ru-RU" sz="1800" dirty="0"/>
              <a:t>сон, занятия своим здоровьем и досуг, выполнение своих обязанностей в семье и свободное время, время на </a:t>
            </a:r>
            <a:r>
              <a:rPr lang="ru-RU" sz="1800" dirty="0" smtClean="0"/>
              <a:t>выполнение </a:t>
            </a:r>
            <a:r>
              <a:rPr lang="ru-RU" sz="1800" dirty="0"/>
              <a:t>домашних </a:t>
            </a:r>
            <a:r>
              <a:rPr lang="ru-RU" sz="1800" dirty="0" smtClean="0"/>
              <a:t>заданий </a:t>
            </a:r>
            <a:r>
              <a:rPr lang="ru-RU" sz="1800" dirty="0"/>
              <a:t>и встречи с </a:t>
            </a:r>
            <a:r>
              <a:rPr lang="ru-RU" sz="1800" dirty="0" smtClean="0"/>
              <a:t>друзьями.</a:t>
            </a:r>
            <a:endParaRPr lang="ru-RU" sz="1800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ru-RU" smtClean="0"/>
              <a:t>www.themegallery.com</a:t>
            </a:r>
            <a:endParaRPr lang="en-US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ru-RU" smtClean="0"/>
              <a:t>Company Logo</a:t>
            </a:r>
            <a:endParaRPr lang="en-US" alt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18888" y="4869160"/>
            <a:ext cx="2411760" cy="1808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179434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Отказ от </a:t>
            </a:r>
            <a:r>
              <a:rPr lang="ru-RU"/>
              <a:t>вредных </a:t>
            </a:r>
            <a:r>
              <a:rPr lang="ru-RU" smtClean="0"/>
              <a:t>привычек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ru-RU" sz="2000" dirty="0" smtClean="0"/>
              <a:t>Под вредными привычками понимают регулярное </a:t>
            </a:r>
            <a:r>
              <a:rPr lang="ru-RU" sz="2000" dirty="0"/>
              <a:t>употребление веществ и продуктов, наносящих вред здоровью человека. </a:t>
            </a:r>
            <a:endParaRPr lang="ru-RU" sz="2000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ru-RU" sz="2000" dirty="0" smtClean="0"/>
              <a:t>К </a:t>
            </a:r>
            <a:r>
              <a:rPr lang="ru-RU" sz="2000" dirty="0"/>
              <a:t>таким веществам относят алкоголь, табак, наркотические продукты, токсические </a:t>
            </a:r>
            <a:r>
              <a:rPr lang="ru-RU" sz="2000" dirty="0" smtClean="0"/>
              <a:t>вещества.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sz="2000" dirty="0" smtClean="0"/>
              <a:t>Каждое </a:t>
            </a:r>
            <a:r>
              <a:rPr lang="ru-RU" sz="2000" dirty="0"/>
              <a:t>из них не только при систематическом, но порой и при однократном употреблении вызывает серьезные нарушения в деятельности </a:t>
            </a:r>
            <a:r>
              <a:rPr lang="ru-RU" sz="2000" dirty="0" smtClean="0"/>
              <a:t>организма. </a:t>
            </a:r>
            <a:endParaRPr lang="ru-RU" sz="2000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ru-RU" smtClean="0"/>
              <a:t>www.themegallery.com</a:t>
            </a:r>
            <a:endParaRPr lang="en-US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ru-RU" smtClean="0"/>
              <a:t>Company Logo</a:t>
            </a:r>
            <a:endParaRPr lang="en-US" alt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084168" y="3933056"/>
            <a:ext cx="2428875" cy="2428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94112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dirty="0"/>
              <a:t>Выполнение гигиенических требований.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ru-RU" sz="2000" dirty="0"/>
              <a:t>Для обеспечения хорошего здоровья человеку необходимо поддерживать чистоту своего тела. </a:t>
            </a:r>
            <a:endParaRPr lang="ru-RU" sz="2000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ru-RU" sz="2000" dirty="0" smtClean="0"/>
              <a:t>Это </a:t>
            </a:r>
            <a:r>
              <a:rPr lang="ru-RU" sz="2000" dirty="0"/>
              <a:t>касается не только кожных покровов, но и волос, ротовой полости, дыхательного аппарата, </a:t>
            </a:r>
            <a:r>
              <a:rPr lang="ru-RU" sz="2000" dirty="0" smtClean="0"/>
              <a:t>то </a:t>
            </a:r>
            <a:r>
              <a:rPr lang="ru-RU" sz="2000" dirty="0"/>
              <a:t>есть всех тех частей тела, которые непосредственно контактируют с внешней средой. </a:t>
            </a:r>
            <a:endParaRPr lang="ru-RU" sz="2000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ru-RU" sz="2000" dirty="0" smtClean="0"/>
              <a:t>Следует </a:t>
            </a:r>
            <a:r>
              <a:rPr lang="ru-RU" sz="2000" dirty="0"/>
              <a:t>обеспечивать и определенные требования к условиям своей жизни: быта, одежды, обучения, питания и др. 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ru-RU" smtClean="0"/>
              <a:t>www.themegallery.com</a:t>
            </a:r>
            <a:endParaRPr lang="en-US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ru-RU" smtClean="0"/>
              <a:t>Company Logo</a:t>
            </a:r>
            <a:endParaRPr lang="en-US" alt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076056" y="3933056"/>
            <a:ext cx="3131840" cy="2087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747359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400" dirty="0"/>
              <a:t>Умение предупреждать опасные </a:t>
            </a:r>
            <a:r>
              <a:rPr lang="ru-RU" sz="2400" dirty="0" smtClean="0"/>
              <a:t>ситуации</a:t>
            </a:r>
            <a:endParaRPr lang="ru-RU" sz="2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ru-RU" sz="2000" dirty="0"/>
              <a:t>человек порой оказывается в таких ситуациях, которые грозят не только его здоровью, но и жизни. </a:t>
            </a:r>
            <a:endParaRPr lang="ru-RU" sz="2000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ru-RU" sz="2000" dirty="0" smtClean="0"/>
              <a:t>В </a:t>
            </a:r>
            <a:r>
              <a:rPr lang="ru-RU" sz="2000" dirty="0"/>
              <a:t>быту, на улице, в транспорте, на природе, в отношениях с опасными людьми, животными мы испытываем на себе множество неблагоприятных воздействий. </a:t>
            </a:r>
            <a:endParaRPr lang="ru-RU" sz="2000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ru-RU" sz="2000" dirty="0" smtClean="0"/>
              <a:t>очень </a:t>
            </a:r>
            <a:r>
              <a:rPr lang="ru-RU" sz="2000" dirty="0"/>
              <a:t>важно каждому человеку знать, с одной стороны, как предупредить их возникновение, а с другой, если опасная ситуация возникла, то как себя вести в ней с наименьшим ущербом для здоровья.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ru-RU" smtClean="0"/>
              <a:t>www.themegallery.com</a:t>
            </a:r>
            <a:endParaRPr lang="en-US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ru-RU" smtClean="0"/>
              <a:t>Company Logo</a:t>
            </a:r>
            <a:endParaRPr lang="en-US" alt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724128" y="4293096"/>
            <a:ext cx="2971601" cy="24576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23978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30">
  <a:themeElements>
    <a:clrScheme name="busine1_p 2">
      <a:dk1>
        <a:srgbClr val="000000"/>
      </a:dk1>
      <a:lt1>
        <a:srgbClr val="FFFFFF"/>
      </a:lt1>
      <a:dk2>
        <a:srgbClr val="1C4372"/>
      </a:dk2>
      <a:lt2>
        <a:srgbClr val="969696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9BBB59"/>
      </a:hlink>
      <a:folHlink>
        <a:srgbClr val="8064A2"/>
      </a:folHlink>
    </a:clrScheme>
    <a:fontScheme name="busine1_p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busine1_p 1">
        <a:dk1>
          <a:srgbClr val="000000"/>
        </a:dk1>
        <a:lt1>
          <a:srgbClr val="FFFFFF"/>
        </a:lt1>
        <a:dk2>
          <a:srgbClr val="04617B"/>
        </a:dk2>
        <a:lt2>
          <a:srgbClr val="969696"/>
        </a:lt2>
        <a:accent1>
          <a:srgbClr val="F79646"/>
        </a:accent1>
        <a:accent2>
          <a:srgbClr val="4BACC6"/>
        </a:accent2>
        <a:accent3>
          <a:srgbClr val="FFFFFF"/>
        </a:accent3>
        <a:accent4>
          <a:srgbClr val="000000"/>
        </a:accent4>
        <a:accent5>
          <a:srgbClr val="FAC9B0"/>
        </a:accent5>
        <a:accent6>
          <a:srgbClr val="439BB3"/>
        </a:accent6>
        <a:hlink>
          <a:srgbClr val="7E6BC9"/>
        </a:hlink>
        <a:folHlink>
          <a:srgbClr val="A5C2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usine1_p 2">
        <a:dk1>
          <a:srgbClr val="000000"/>
        </a:dk1>
        <a:lt1>
          <a:srgbClr val="FFFFFF"/>
        </a:lt1>
        <a:dk2>
          <a:srgbClr val="1C4372"/>
        </a:dk2>
        <a:lt2>
          <a:srgbClr val="969696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9BBB59"/>
        </a:hlink>
        <a:folHlink>
          <a:srgbClr val="8064A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usine1_p 3">
        <a:dk1>
          <a:srgbClr val="000000"/>
        </a:dk1>
        <a:lt1>
          <a:srgbClr val="FFFFFF"/>
        </a:lt1>
        <a:dk2>
          <a:srgbClr val="4F271C"/>
        </a:dk2>
        <a:lt2>
          <a:srgbClr val="969696"/>
        </a:lt2>
        <a:accent1>
          <a:srgbClr val="3891A7"/>
        </a:accent1>
        <a:accent2>
          <a:srgbClr val="EDAA01"/>
        </a:accent2>
        <a:accent3>
          <a:srgbClr val="FFFFFF"/>
        </a:accent3>
        <a:accent4>
          <a:srgbClr val="000000"/>
        </a:accent4>
        <a:accent5>
          <a:srgbClr val="AEC7D0"/>
        </a:accent5>
        <a:accent6>
          <a:srgbClr val="D79A01"/>
        </a:accent6>
        <a:hlink>
          <a:srgbClr val="C32D2E"/>
        </a:hlink>
        <a:folHlink>
          <a:srgbClr val="84AA3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Тема30</Template>
  <TotalTime>73</TotalTime>
  <Words>832</Words>
  <Application>Microsoft Office PowerPoint</Application>
  <PresentationFormat>Экран (4:3)</PresentationFormat>
  <Paragraphs>89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Тема30</vt:lpstr>
      <vt:lpstr>Здоровый образ жизни</vt:lpstr>
      <vt:lpstr>Образ жизни</vt:lpstr>
      <vt:lpstr>Основные задачи</vt:lpstr>
      <vt:lpstr>Здоровый образ жизни</vt:lpstr>
      <vt:lpstr>Двигательная активность. </vt:lpstr>
      <vt:lpstr>Закаливание и тренировка иммунитета.</vt:lpstr>
      <vt:lpstr>Обеспечение психического здоровья. </vt:lpstr>
      <vt:lpstr>Рациональное питание.</vt:lpstr>
      <vt:lpstr>Рациональное питание.</vt:lpstr>
      <vt:lpstr>Четкий режим жизни.</vt:lpstr>
      <vt:lpstr>Отказ от вредных привычек</vt:lpstr>
      <vt:lpstr>Выполнение гигиенических требований. </vt:lpstr>
      <vt:lpstr>Умение предупреждать опасные ситуации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Здоровый образ жизни</dc:title>
  <dc:creator>Андрей</dc:creator>
  <cp:lastModifiedBy>гимназия 9</cp:lastModifiedBy>
  <cp:revision>21</cp:revision>
  <dcterms:created xsi:type="dcterms:W3CDTF">2016-11-28T05:42:25Z</dcterms:created>
  <dcterms:modified xsi:type="dcterms:W3CDTF">2018-02-22T08:13:01Z</dcterms:modified>
</cp:coreProperties>
</file>